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81" r:id="rId20"/>
    <p:sldId id="282" r:id="rId21"/>
    <p:sldId id="283" r:id="rId22"/>
    <p:sldId id="284" r:id="rId23"/>
    <p:sldId id="285" r:id="rId24"/>
    <p:sldId id="286" r:id="rId25"/>
  </p:sldIdLst>
  <p:sldSz cx="12192000" cy="6858000"/>
  <p:notesSz cx="6858000" cy="12192000"/>
  <p:embeddedFontLst>
    <p:embeddedFont>
      <p:font typeface="Roboto" panose="02000000000000000000" pitchFamily="2" charset="0"/>
      <p:regular r:id="rId27"/>
      <p:bold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3"/>
  </p:normalViewPr>
  <p:slideViewPr>
    <p:cSldViewPr snapToGrid="0" snapToObjects="1">
      <p:cViewPr varScale="1">
        <p:scale>
          <a:sx n="119" d="100"/>
          <a:sy n="119" d="100"/>
        </p:scale>
        <p:origin x="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000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sv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svg"/></Relationships>
</file>

<file path=ppt/slides/_rels/slide21.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21.xml"/><Relationship Id="rId16" Type="http://schemas.openxmlformats.org/officeDocument/2006/relationships/image" Target="../media/image39.svg"/><Relationship Id="rId1" Type="http://schemas.openxmlformats.org/officeDocument/2006/relationships/slideLayout" Target="../slideLayouts/slideLayout1.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sv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380905" y="4791663"/>
            <a:ext cx="9951137" cy="973539"/>
          </a:xfrm>
          <a:prstGeom prst="rect">
            <a:avLst/>
          </a:prstGeom>
          <a:noFill/>
        </p:spPr>
        <p:txBody>
          <a:bodyPr wrap="square" lIns="0" tIns="0" rIns="0" bIns="0" rtlCol="0" anchor="t"/>
          <a:lstStyle/>
          <a:p>
            <a:pPr algn="l">
              <a:lnSpc>
                <a:spcPts val="7668"/>
              </a:lnSpc>
              <a:buNone/>
            </a:pPr>
            <a:r>
              <a:rPr lang="en-US" sz="6750" b="1" dirty="0">
                <a:solidFill>
                  <a:srgbClr val="000000"/>
                </a:solidFill>
                <a:latin typeface="Roboto" pitchFamily="34" charset="0"/>
                <a:ea typeface="Roboto" pitchFamily="34" charset="-122"/>
                <a:cs typeface="Roboto" pitchFamily="34" charset="-120"/>
              </a:rPr>
              <a:t>2024 Drilling Prospects</a:t>
            </a:r>
            <a:endParaRPr lang="en-US" dirty="0"/>
          </a:p>
        </p:txBody>
      </p:sp>
      <p:pic>
        <p:nvPicPr>
          <p:cNvPr id="3" name="Object 2" descr="preencoded.png"/>
          <p:cNvPicPr>
            <a:picLocks noChangeAspect="1"/>
          </p:cNvPicPr>
          <p:nvPr/>
        </p:nvPicPr>
        <p:blipFill>
          <a:blip r:embed="rId3"/>
          <a:srcRect l="-5556" t="-12839" r="-5556" b="-12839"/>
          <a:stretch/>
        </p:blipFill>
        <p:spPr>
          <a:xfrm>
            <a:off x="0" y="0"/>
            <a:ext cx="12188952" cy="36852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0" y="381946"/>
            <a:ext cx="12188952" cy="540855"/>
          </a:xfrm>
          <a:prstGeom prst="rect">
            <a:avLst/>
          </a:prstGeom>
          <a:noFill/>
        </p:spPr>
        <p:txBody>
          <a:bodyPr wrap="square" lIns="0" tIns="0" rIns="0" bIns="0" rtlCol="0" anchor="t"/>
          <a:lstStyle/>
          <a:p>
            <a:pPr algn="ctr">
              <a:lnSpc>
                <a:spcPts val="4260"/>
              </a:lnSpc>
              <a:buNone/>
            </a:pPr>
            <a:r>
              <a:rPr lang="en-US" sz="3750" b="1" dirty="0">
                <a:solidFill>
                  <a:srgbClr val="FFFFFF"/>
                </a:solidFill>
                <a:latin typeface="Roboto" pitchFamily="34" charset="0"/>
                <a:ea typeface="Roboto" pitchFamily="34" charset="-122"/>
                <a:cs typeface="Roboto" pitchFamily="34" charset="-120"/>
              </a:rPr>
              <a:t>Path Forward</a:t>
            </a:r>
            <a:endParaRPr lang="en-US" dirty="0"/>
          </a:p>
        </p:txBody>
      </p:sp>
      <p:sp>
        <p:nvSpPr>
          <p:cNvPr id="3" name="Object 2"/>
          <p:cNvSpPr/>
          <p:nvPr/>
        </p:nvSpPr>
        <p:spPr>
          <a:xfrm>
            <a:off x="952262" y="1655299"/>
            <a:ext cx="5446938" cy="4258545"/>
          </a:xfrm>
          <a:prstGeom prst="rect">
            <a:avLst/>
          </a:prstGeom>
          <a:noFill/>
        </p:spPr>
        <p:txBody>
          <a:bodyPr wrap="square" lIns="0" tIns="0" rIns="0" bIns="0" rtlCol="0" anchor="t"/>
          <a:lstStyle/>
          <a:p>
            <a:pPr marL="242900" indent="-242900" algn="l">
              <a:lnSpc>
                <a:spcPts val="3451"/>
              </a:lnSpc>
              <a:buSzPct val="100000"/>
              <a:buChar char="•"/>
            </a:pPr>
            <a:r>
              <a:rPr lang="en-US" sz="2700" kern="0" spc="27" dirty="0">
                <a:solidFill>
                  <a:srgbClr val="FFFFFF"/>
                </a:solidFill>
                <a:latin typeface="Roboto" pitchFamily="34" charset="0"/>
                <a:ea typeface="Roboto" pitchFamily="34" charset="-122"/>
                <a:cs typeface="Roboto" pitchFamily="34" charset="-120"/>
              </a:rPr>
              <a:t>Complete Pooling and Assign Leasehold</a:t>
            </a:r>
          </a:p>
          <a:p>
            <a:pPr lvl="1" algn="l">
              <a:lnSpc>
                <a:spcPts val="2449"/>
              </a:lnSpc>
              <a:spcBef>
                <a:spcPts val="104"/>
              </a:spcBef>
              <a:buNone/>
            </a:pPr>
            <a:r>
              <a:rPr lang="en-US" sz="1725" kern="0" spc="17" dirty="0">
                <a:solidFill>
                  <a:srgbClr val="FFFFFF">
                    <a:alpha val="80000"/>
                  </a:srgbClr>
                </a:solidFill>
                <a:latin typeface="Roboto" pitchFamily="34" charset="0"/>
                <a:ea typeface="Roboto" pitchFamily="34" charset="-122"/>
                <a:cs typeface="Roboto" pitchFamily="34" charset="-120"/>
              </a:rPr>
              <a:t>Finalize regulatory requirements, pool the 160-acre drilling unit, and assign the leasehold.</a:t>
            </a:r>
          </a:p>
          <a:p>
            <a:pPr marL="242900" indent="-242900" algn="l">
              <a:lnSpc>
                <a:spcPts val="3451"/>
              </a:lnSpc>
              <a:spcBef>
                <a:spcPts val="2338"/>
              </a:spcBef>
              <a:buSzPct val="100000"/>
              <a:buChar char="•"/>
            </a:pPr>
            <a:r>
              <a:rPr lang="en-US" sz="2700" kern="0" spc="27" dirty="0">
                <a:solidFill>
                  <a:srgbClr val="FFFFFF"/>
                </a:solidFill>
                <a:latin typeface="Roboto" pitchFamily="34" charset="0"/>
                <a:ea typeface="Roboto" pitchFamily="34" charset="-122"/>
                <a:cs typeface="Roboto" pitchFamily="34" charset="-120"/>
              </a:rPr>
              <a:t>Recomplete Existing Wellbore</a:t>
            </a:r>
          </a:p>
          <a:p>
            <a:pPr lvl="1" algn="l">
              <a:lnSpc>
                <a:spcPts val="2449"/>
              </a:lnSpc>
              <a:spcBef>
                <a:spcPts val="104"/>
              </a:spcBef>
              <a:buNone/>
            </a:pPr>
            <a:r>
              <a:rPr lang="en-US" sz="1725" kern="0" spc="17" dirty="0">
                <a:solidFill>
                  <a:srgbClr val="FFFFFF">
                    <a:alpha val="80000"/>
                  </a:srgbClr>
                </a:solidFill>
                <a:latin typeface="Roboto" pitchFamily="34" charset="0"/>
                <a:ea typeface="Roboto" pitchFamily="34" charset="-122"/>
                <a:cs typeface="Roboto" pitchFamily="34" charset="-120"/>
              </a:rPr>
              <a:t>Recomplete the Gerken 34-1 wellbore by perforating casing, installing tubing, repairing surface facilities and lay gas line to put the well on production.</a:t>
            </a:r>
            <a:endParaRPr lang="en-US" dirty="0"/>
          </a:p>
        </p:txBody>
      </p:sp>
      <p:sp>
        <p:nvSpPr>
          <p:cNvPr id="4" name="Object 3"/>
          <p:cNvSpPr/>
          <p:nvPr/>
        </p:nvSpPr>
        <p:spPr>
          <a:xfrm>
            <a:off x="6284928" y="1655299"/>
            <a:ext cx="5446938" cy="3947572"/>
          </a:xfrm>
          <a:prstGeom prst="rect">
            <a:avLst/>
          </a:prstGeom>
          <a:noFill/>
        </p:spPr>
        <p:txBody>
          <a:bodyPr wrap="square" lIns="0" tIns="0" rIns="0" bIns="0" rtlCol="0" anchor="t"/>
          <a:lstStyle/>
          <a:p>
            <a:pPr marL="242900" indent="-242900" algn="l">
              <a:lnSpc>
                <a:spcPts val="3451"/>
              </a:lnSpc>
              <a:buSzPct val="100000"/>
              <a:buChar char="•"/>
            </a:pPr>
            <a:r>
              <a:rPr lang="en-US" sz="2700" kern="0" spc="27" dirty="0">
                <a:solidFill>
                  <a:srgbClr val="FFFFFF"/>
                </a:solidFill>
                <a:latin typeface="Roboto" pitchFamily="34" charset="0"/>
                <a:ea typeface="Roboto" pitchFamily="34" charset="-122"/>
                <a:cs typeface="Roboto" pitchFamily="34" charset="-120"/>
              </a:rPr>
              <a:t>Production and Revenue Generation</a:t>
            </a:r>
          </a:p>
          <a:p>
            <a:pPr lvl="1" algn="l">
              <a:lnSpc>
                <a:spcPts val="2449"/>
              </a:lnSpc>
              <a:spcBef>
                <a:spcPts val="104"/>
              </a:spcBef>
              <a:buNone/>
            </a:pPr>
            <a:r>
              <a:rPr lang="en-US" sz="1725" kern="0" spc="17" dirty="0">
                <a:solidFill>
                  <a:srgbClr val="FFFFFF">
                    <a:alpha val="80000"/>
                  </a:srgbClr>
                </a:solidFill>
                <a:latin typeface="Roboto" pitchFamily="34" charset="0"/>
                <a:ea typeface="Roboto" pitchFamily="34" charset="-122"/>
                <a:cs typeface="Roboto" pitchFamily="34" charset="-120"/>
              </a:rPr>
              <a:t>Initiate production from the recompleted well, generating revenue from the sale of natural gas and any associated liquids.</a:t>
            </a:r>
          </a:p>
          <a:p>
            <a:pPr marL="242900" indent="-242900" algn="l">
              <a:lnSpc>
                <a:spcPts val="3451"/>
              </a:lnSpc>
              <a:spcBef>
                <a:spcPts val="2338"/>
              </a:spcBef>
              <a:buSzPct val="100000"/>
              <a:buChar char="•"/>
            </a:pPr>
            <a:r>
              <a:rPr lang="en-US" sz="2700" kern="0" spc="27" dirty="0">
                <a:solidFill>
                  <a:srgbClr val="FFFFFF"/>
                </a:solidFill>
                <a:latin typeface="Roboto" pitchFamily="34" charset="0"/>
                <a:ea typeface="Roboto" pitchFamily="34" charset="-122"/>
                <a:cs typeface="Roboto" pitchFamily="34" charset="-120"/>
              </a:rPr>
              <a:t>Upside Potential from Additional Drilling Locations</a:t>
            </a:r>
          </a:p>
          <a:p>
            <a:pPr lvl="1" algn="l">
              <a:lnSpc>
                <a:spcPts val="2449"/>
              </a:lnSpc>
              <a:spcBef>
                <a:spcPts val="104"/>
              </a:spcBef>
              <a:buNone/>
            </a:pPr>
            <a:r>
              <a:rPr lang="en-US" sz="1725" kern="0" spc="17" dirty="0">
                <a:solidFill>
                  <a:srgbClr val="FFFFFF">
                    <a:alpha val="80000"/>
                  </a:srgbClr>
                </a:solidFill>
                <a:latin typeface="Roboto" pitchFamily="34" charset="0"/>
                <a:ea typeface="Roboto" pitchFamily="34" charset="-122"/>
                <a:cs typeface="Roboto" pitchFamily="34" charset="-120"/>
              </a:rPr>
              <a:t>Evaluate the potential for drilling additional wells to exploit the multiple stacked pay zones identified within the prospect area.</a:t>
            </a:r>
            <a:endParaRPr lang="en-US" dirty="0"/>
          </a:p>
        </p:txBody>
      </p:sp>
      <p:sp>
        <p:nvSpPr>
          <p:cNvPr id="5" name="Object 4"/>
          <p:cNvSpPr/>
          <p:nvPr/>
        </p:nvSpPr>
        <p:spPr>
          <a:xfrm>
            <a:off x="11769957" y="6493384"/>
            <a:ext cx="228543" cy="243273"/>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380905" y="4791663"/>
            <a:ext cx="7919010" cy="973539"/>
          </a:xfrm>
          <a:prstGeom prst="rect">
            <a:avLst/>
          </a:prstGeom>
          <a:noFill/>
        </p:spPr>
        <p:txBody>
          <a:bodyPr wrap="square" lIns="0" tIns="0" rIns="0" bIns="0" rtlCol="0" anchor="t"/>
          <a:lstStyle/>
          <a:p>
            <a:pPr algn="l">
              <a:lnSpc>
                <a:spcPts val="7668"/>
              </a:lnSpc>
              <a:buNone/>
            </a:pPr>
            <a:r>
              <a:rPr lang="en-US" sz="6750" b="1" dirty="0">
                <a:solidFill>
                  <a:srgbClr val="000000"/>
                </a:solidFill>
                <a:latin typeface="Roboto" pitchFamily="34" charset="0"/>
                <a:ea typeface="Roboto" pitchFamily="34" charset="-122"/>
                <a:cs typeface="Roboto" pitchFamily="34" charset="-120"/>
              </a:rPr>
              <a:t>Cogswell Prospect</a:t>
            </a:r>
            <a:endParaRPr lang="en-US" dirty="0"/>
          </a:p>
        </p:txBody>
      </p:sp>
      <p:pic>
        <p:nvPicPr>
          <p:cNvPr id="3" name="Object 2" descr="preencoded.png"/>
          <p:cNvPicPr>
            <a:picLocks noChangeAspect="1"/>
          </p:cNvPicPr>
          <p:nvPr/>
        </p:nvPicPr>
        <p:blipFill>
          <a:blip r:embed="rId3"/>
          <a:srcRect l="-5556" t="-12839" r="-5556" b="-12839"/>
          <a:stretch/>
        </p:blipFill>
        <p:spPr>
          <a:xfrm>
            <a:off x="0" y="0"/>
            <a:ext cx="12188952" cy="368525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6094476" y="2694306"/>
            <a:ext cx="6190654" cy="1459936"/>
          </a:xfrm>
          <a:prstGeom prst="rect">
            <a:avLst/>
          </a:prstGeom>
          <a:noFill/>
        </p:spPr>
        <p:txBody>
          <a:bodyPr wrap="square" lIns="0" tIns="0" rIns="0" bIns="0" rtlCol="0" anchor="t"/>
          <a:lstStyle/>
          <a:p>
            <a:pPr algn="l">
              <a:lnSpc>
                <a:spcPts val="2876"/>
              </a:lnSpc>
              <a:buNone/>
            </a:pPr>
            <a:r>
              <a:rPr lang="en-US" sz="2250" kern="0" spc="22" dirty="0">
                <a:solidFill>
                  <a:srgbClr val="FFFFFF"/>
                </a:solidFill>
                <a:latin typeface="Roboto" pitchFamily="34" charset="0"/>
                <a:ea typeface="Roboto" pitchFamily="34" charset="-122"/>
                <a:cs typeface="Roboto" pitchFamily="34" charset="-120"/>
              </a:rPr>
              <a:t>An opportunity to capitalize on a multi-zone prospect along the Nemaha Uplift with structural and stratigraphic trapping mechanisms.</a:t>
            </a:r>
            <a:endParaRPr lang="en-US" dirty="0"/>
          </a:p>
        </p:txBody>
      </p:sp>
      <p:pic>
        <p:nvPicPr>
          <p:cNvPr id="3" name="Object 2" descr="preencoded.png"/>
          <p:cNvPicPr>
            <a:picLocks noChangeAspect="1"/>
          </p:cNvPicPr>
          <p:nvPr/>
        </p:nvPicPr>
        <p:blipFill>
          <a:blip r:embed="rId3"/>
          <a:srcRect l="-16667" t="-111074" r="-16667" b="-111074"/>
          <a:stretch/>
        </p:blipFill>
        <p:spPr>
          <a:xfrm>
            <a:off x="0" y="0"/>
            <a:ext cx="5713571" cy="685628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0" y="381946"/>
            <a:ext cx="12188952" cy="540855"/>
          </a:xfrm>
          <a:prstGeom prst="rect">
            <a:avLst/>
          </a:prstGeom>
          <a:noFill/>
        </p:spPr>
        <p:txBody>
          <a:bodyPr wrap="square" lIns="0" tIns="0" rIns="0" bIns="0" rtlCol="0" anchor="t"/>
          <a:lstStyle/>
          <a:p>
            <a:pPr algn="ctr">
              <a:lnSpc>
                <a:spcPts val="4260"/>
              </a:lnSpc>
              <a:buNone/>
            </a:pPr>
            <a:r>
              <a:rPr lang="en-US" sz="3750" b="1" dirty="0">
                <a:solidFill>
                  <a:srgbClr val="FFFFFF"/>
                </a:solidFill>
                <a:latin typeface="Roboto" pitchFamily="34" charset="0"/>
                <a:ea typeface="Roboto" pitchFamily="34" charset="-122"/>
                <a:cs typeface="Roboto" pitchFamily="34" charset="-120"/>
              </a:rPr>
              <a:t>Overview</a:t>
            </a:r>
            <a:endParaRPr lang="en-US" dirty="0"/>
          </a:p>
        </p:txBody>
      </p:sp>
      <p:sp>
        <p:nvSpPr>
          <p:cNvPr id="3" name="Object 2"/>
          <p:cNvSpPr/>
          <p:nvPr/>
        </p:nvSpPr>
        <p:spPr>
          <a:xfrm>
            <a:off x="2761559" y="1871195"/>
            <a:ext cx="1428393" cy="1428393"/>
          </a:xfrm>
          <a:prstGeom prst="ellipse">
            <a:avLst/>
          </a:prstGeom>
          <a:solidFill>
            <a:srgbClr val="0E6F94"/>
          </a:solidFill>
        </p:spPr>
        <p:txBody>
          <a:bodyPr/>
          <a:lstStyle/>
          <a:p>
            <a:endParaRPr lang="en-US"/>
          </a:p>
        </p:txBody>
      </p:sp>
      <p:pic>
        <p:nvPicPr>
          <p:cNvPr id="4" name="Object 3"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74462" y="2284090"/>
            <a:ext cx="609448" cy="609448"/>
          </a:xfrm>
          <a:prstGeom prst="rect">
            <a:avLst/>
          </a:prstGeom>
        </p:spPr>
      </p:pic>
      <p:sp>
        <p:nvSpPr>
          <p:cNvPr id="5" name="Object 4"/>
          <p:cNvSpPr/>
          <p:nvPr/>
        </p:nvSpPr>
        <p:spPr>
          <a:xfrm>
            <a:off x="1469816" y="3380976"/>
            <a:ext cx="4011879" cy="292077"/>
          </a:xfrm>
          <a:prstGeom prst="rect">
            <a:avLst/>
          </a:prstGeom>
          <a:noFill/>
        </p:spPr>
        <p:txBody>
          <a:bodyPr wrap="square" lIns="0" tIns="0" rIns="0" bIns="0" rtlCol="0" anchor="t"/>
          <a:lstStyle/>
          <a:p>
            <a:pPr algn="ctr">
              <a:lnSpc>
                <a:spcPts val="2300"/>
              </a:lnSpc>
              <a:buNone/>
            </a:pPr>
            <a:r>
              <a:rPr lang="en-US" sz="1800" kern="0" spc="18" dirty="0">
                <a:solidFill>
                  <a:srgbClr val="FFFFFF"/>
                </a:solidFill>
                <a:latin typeface="Roboto" pitchFamily="34" charset="0"/>
                <a:ea typeface="Roboto" pitchFamily="34" charset="-122"/>
                <a:cs typeface="Roboto" pitchFamily="34" charset="-120"/>
              </a:rPr>
              <a:t>Prospect Location</a:t>
            </a:r>
            <a:endParaRPr lang="en-US" dirty="0"/>
          </a:p>
        </p:txBody>
      </p:sp>
      <p:sp>
        <p:nvSpPr>
          <p:cNvPr id="6" name="Object 5"/>
          <p:cNvSpPr/>
          <p:nvPr/>
        </p:nvSpPr>
        <p:spPr>
          <a:xfrm>
            <a:off x="1469816" y="3730337"/>
            <a:ext cx="4011879" cy="540706"/>
          </a:xfrm>
          <a:prstGeom prst="rect">
            <a:avLst/>
          </a:prstGeom>
          <a:noFill/>
        </p:spPr>
        <p:txBody>
          <a:bodyPr wrap="square" lIns="0" tIns="0" rIns="0" bIns="0" rtlCol="0" anchor="t"/>
          <a:lstStyle/>
          <a:p>
            <a:pPr algn="ctr">
              <a:lnSpc>
                <a:spcPts val="2130"/>
              </a:lnSpc>
              <a:spcBef>
                <a:spcPts val="443"/>
              </a:spcBef>
              <a:buNone/>
            </a:pPr>
            <a:r>
              <a:rPr lang="en-US" sz="1500" kern="0" spc="15" dirty="0">
                <a:solidFill>
                  <a:srgbClr val="FFFFFF">
                    <a:alpha val="80000"/>
                  </a:srgbClr>
                </a:solidFill>
                <a:latin typeface="Roboto" pitchFamily="34" charset="0"/>
                <a:ea typeface="Roboto" pitchFamily="34" charset="-122"/>
                <a:cs typeface="Roboto" pitchFamily="34" charset="-120"/>
              </a:rPr>
              <a:t>The prospect is situated 4 miles northeast of Breckenridge, Oklahoma.</a:t>
            </a:r>
            <a:endParaRPr lang="en-US" dirty="0"/>
          </a:p>
        </p:txBody>
      </p:sp>
      <p:sp>
        <p:nvSpPr>
          <p:cNvPr id="7" name="Object 6"/>
          <p:cNvSpPr/>
          <p:nvPr/>
        </p:nvSpPr>
        <p:spPr>
          <a:xfrm>
            <a:off x="7999000" y="1871195"/>
            <a:ext cx="1428393" cy="1428393"/>
          </a:xfrm>
          <a:prstGeom prst="ellipse">
            <a:avLst/>
          </a:prstGeom>
          <a:solidFill>
            <a:srgbClr val="0E6F94"/>
          </a:solidFill>
        </p:spPr>
        <p:txBody>
          <a:bodyPr/>
          <a:lstStyle/>
          <a:p>
            <a:endParaRPr lang="en-US"/>
          </a:p>
        </p:txBody>
      </p:sp>
      <p:pic>
        <p:nvPicPr>
          <p:cNvPr id="8" name="Object 7"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28198" y="2292459"/>
            <a:ext cx="771332" cy="590402"/>
          </a:xfrm>
          <a:prstGeom prst="rect">
            <a:avLst/>
          </a:prstGeom>
        </p:spPr>
      </p:pic>
      <p:sp>
        <p:nvSpPr>
          <p:cNvPr id="9" name="Object 8"/>
          <p:cNvSpPr/>
          <p:nvPr/>
        </p:nvSpPr>
        <p:spPr>
          <a:xfrm>
            <a:off x="6722969" y="3380976"/>
            <a:ext cx="3980455" cy="292077"/>
          </a:xfrm>
          <a:prstGeom prst="rect">
            <a:avLst/>
          </a:prstGeom>
          <a:noFill/>
        </p:spPr>
        <p:txBody>
          <a:bodyPr wrap="square" lIns="0" tIns="0" rIns="0" bIns="0" rtlCol="0" anchor="t"/>
          <a:lstStyle/>
          <a:p>
            <a:pPr algn="ctr">
              <a:lnSpc>
                <a:spcPts val="2300"/>
              </a:lnSpc>
              <a:buNone/>
            </a:pPr>
            <a:r>
              <a:rPr lang="en-US" sz="1800" kern="0" spc="18" dirty="0">
                <a:solidFill>
                  <a:srgbClr val="FFFFFF"/>
                </a:solidFill>
                <a:latin typeface="Roboto" pitchFamily="34" charset="0"/>
                <a:ea typeface="Roboto" pitchFamily="34" charset="-122"/>
                <a:cs typeface="Roboto" pitchFamily="34" charset="-120"/>
              </a:rPr>
              <a:t>Nemaha Uplift</a:t>
            </a:r>
            <a:endParaRPr lang="en-US" dirty="0"/>
          </a:p>
        </p:txBody>
      </p:sp>
      <p:sp>
        <p:nvSpPr>
          <p:cNvPr id="10" name="Object 9"/>
          <p:cNvSpPr/>
          <p:nvPr/>
        </p:nvSpPr>
        <p:spPr>
          <a:xfrm>
            <a:off x="6722969" y="3730337"/>
            <a:ext cx="3980455" cy="1081412"/>
          </a:xfrm>
          <a:prstGeom prst="rect">
            <a:avLst/>
          </a:prstGeom>
          <a:noFill/>
        </p:spPr>
        <p:txBody>
          <a:bodyPr wrap="square" lIns="0" tIns="0" rIns="0" bIns="0" rtlCol="0" anchor="t"/>
          <a:lstStyle/>
          <a:p>
            <a:pPr algn="ctr">
              <a:lnSpc>
                <a:spcPts val="2130"/>
              </a:lnSpc>
              <a:spcBef>
                <a:spcPts val="443"/>
              </a:spcBef>
              <a:buNone/>
            </a:pPr>
            <a:r>
              <a:rPr lang="en-US" sz="1500" kern="0" spc="15" dirty="0">
                <a:solidFill>
                  <a:srgbClr val="FFFFFF">
                    <a:alpha val="80000"/>
                  </a:srgbClr>
                </a:solidFill>
                <a:latin typeface="Roboto" pitchFamily="34" charset="0"/>
                <a:ea typeface="Roboto" pitchFamily="34" charset="-122"/>
                <a:cs typeface="Roboto" pitchFamily="34" charset="-120"/>
              </a:rPr>
              <a:t>A major regional paleostructure extending from Nebraska to Oklahoma City, trapping hydrocarbons from Ordovician formations to as shallow as 800 feet.</a:t>
            </a:r>
            <a:endParaRPr lang="en-US" dirty="0"/>
          </a:p>
        </p:txBody>
      </p:sp>
      <p:sp>
        <p:nvSpPr>
          <p:cNvPr id="11" name="Object 10"/>
          <p:cNvSpPr/>
          <p:nvPr/>
        </p:nvSpPr>
        <p:spPr>
          <a:xfrm>
            <a:off x="0" y="5513596"/>
            <a:ext cx="12188952" cy="1342689"/>
          </a:xfrm>
          <a:prstGeom prst="rect">
            <a:avLst/>
          </a:prstGeom>
          <a:solidFill>
            <a:srgbClr val="0E6F94"/>
          </a:solidFill>
        </p:spPr>
        <p:txBody>
          <a:bodyPr/>
          <a:lstStyle/>
          <a:p>
            <a:endParaRPr lang="en-US"/>
          </a:p>
        </p:txBody>
      </p:sp>
      <p:sp>
        <p:nvSpPr>
          <p:cNvPr id="12" name="Object 11"/>
          <p:cNvSpPr/>
          <p:nvPr/>
        </p:nvSpPr>
        <p:spPr>
          <a:xfrm>
            <a:off x="1275049" y="5817725"/>
            <a:ext cx="9638854" cy="729968"/>
          </a:xfrm>
          <a:prstGeom prst="rect">
            <a:avLst/>
          </a:prstGeom>
          <a:noFill/>
        </p:spPr>
        <p:txBody>
          <a:bodyPr wrap="square" lIns="0" tIns="0" rIns="0" bIns="0" rtlCol="0" anchor="t"/>
          <a:lstStyle/>
          <a:p>
            <a:pPr algn="ctr">
              <a:lnSpc>
                <a:spcPts val="2876"/>
              </a:lnSpc>
              <a:buNone/>
            </a:pPr>
            <a:r>
              <a:rPr lang="en-US" sz="2250" kern="0" spc="22" dirty="0">
                <a:solidFill>
                  <a:srgbClr val="FFFFFF"/>
                </a:solidFill>
                <a:latin typeface="Roboto" pitchFamily="34" charset="0"/>
                <a:ea typeface="Roboto" pitchFamily="34" charset="-122"/>
                <a:cs typeface="Roboto" pitchFamily="34" charset="-120"/>
              </a:rPr>
              <a:t>The prospect's location along the Nemaha uplift presents promising hydrocarbon trapping opportunities across multiple formations.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476131" y="476131"/>
            <a:ext cx="5852601" cy="5913546"/>
          </a:xfrm>
          <a:prstGeom prst="rect">
            <a:avLst/>
          </a:prstGeom>
          <a:solidFill>
            <a:srgbClr val="0E6F94"/>
          </a:solidFill>
        </p:spPr>
        <p:txBody>
          <a:bodyPr/>
          <a:lstStyle/>
          <a:p>
            <a:endParaRPr lang="en-US"/>
          </a:p>
        </p:txBody>
      </p:sp>
      <p:pic>
        <p:nvPicPr>
          <p:cNvPr id="3" name="Object 2" descr="preencoded.png"/>
          <p:cNvPicPr>
            <a:picLocks noChangeAspect="1"/>
          </p:cNvPicPr>
          <p:nvPr/>
        </p:nvPicPr>
        <p:blipFill>
          <a:blip r:embed="rId3"/>
          <a:srcRect l="-346" t="-16778" r="-346" b="-16778"/>
          <a:stretch/>
        </p:blipFill>
        <p:spPr>
          <a:xfrm>
            <a:off x="476131" y="476131"/>
            <a:ext cx="5852601" cy="5913546"/>
          </a:xfrm>
          <a:prstGeom prst="rect">
            <a:avLst/>
          </a:prstGeom>
        </p:spPr>
      </p:pic>
      <p:sp>
        <p:nvSpPr>
          <p:cNvPr id="4" name="Object 3"/>
          <p:cNvSpPr/>
          <p:nvPr/>
        </p:nvSpPr>
        <p:spPr>
          <a:xfrm>
            <a:off x="6567274" y="1634171"/>
            <a:ext cx="5373614" cy="540855"/>
          </a:xfrm>
          <a:prstGeom prst="rect">
            <a:avLst/>
          </a:prstGeom>
          <a:noFill/>
        </p:spPr>
        <p:txBody>
          <a:bodyPr wrap="square" lIns="0" tIns="0" rIns="0" bIns="0" rtlCol="0" anchor="t"/>
          <a:lstStyle/>
          <a:p>
            <a:pPr algn="ctr">
              <a:lnSpc>
                <a:spcPts val="4260"/>
              </a:lnSpc>
              <a:buNone/>
            </a:pPr>
            <a:r>
              <a:rPr lang="en-US" sz="3750" b="1" dirty="0">
                <a:solidFill>
                  <a:srgbClr val="FFFFFF"/>
                </a:solidFill>
                <a:latin typeface="Roboto" pitchFamily="34" charset="0"/>
                <a:ea typeface="Roboto" pitchFamily="34" charset="-122"/>
                <a:cs typeface="Roboto" pitchFamily="34" charset="-120"/>
              </a:rPr>
              <a:t>Primary Target</a:t>
            </a:r>
            <a:endParaRPr lang="en-US" dirty="0"/>
          </a:p>
        </p:txBody>
      </p:sp>
      <p:sp>
        <p:nvSpPr>
          <p:cNvPr id="5" name="Object 4"/>
          <p:cNvSpPr/>
          <p:nvPr/>
        </p:nvSpPr>
        <p:spPr>
          <a:xfrm>
            <a:off x="6567274" y="2274418"/>
            <a:ext cx="5373614" cy="2920617"/>
          </a:xfrm>
          <a:prstGeom prst="rect">
            <a:avLst/>
          </a:prstGeom>
          <a:noFill/>
        </p:spPr>
        <p:txBody>
          <a:bodyPr wrap="square" lIns="0" tIns="0" rIns="0" bIns="0" rtlCol="0" anchor="t"/>
          <a:lstStyle/>
          <a:p>
            <a:pPr algn="ctr">
              <a:lnSpc>
                <a:spcPts val="2556"/>
              </a:lnSpc>
              <a:spcBef>
                <a:spcPts val="767"/>
              </a:spcBef>
              <a:buNone/>
            </a:pPr>
            <a:r>
              <a:rPr lang="en-US" sz="1800" kern="0" spc="18" dirty="0">
                <a:solidFill>
                  <a:srgbClr val="FFFFFF">
                    <a:alpha val="80000"/>
                  </a:srgbClr>
                </a:solidFill>
                <a:latin typeface="Roboto" pitchFamily="34" charset="0"/>
                <a:ea typeface="Roboto" pitchFamily="34" charset="-122"/>
                <a:cs typeface="Roboto" pitchFamily="34" charset="-120"/>
              </a:rPr>
              <a:t>The 2nd Wilcox Sand formation lies at a depth of approximately 6,000 feet and is characterized by high-quality reservoir rocks with favorable structural trapping mechanisms. Previous wells in the area have produced from shallower formations, but the 2nd Wilcox Sand remains largely untapped, presenting an exciting opportunity for potential hydrocarbon production.</a:t>
            </a:r>
            <a:endParaRPr lang="en-US" dirty="0"/>
          </a:p>
        </p:txBody>
      </p:sp>
      <p:sp>
        <p:nvSpPr>
          <p:cNvPr id="6" name="Object 5"/>
          <p:cNvSpPr/>
          <p:nvPr/>
        </p:nvSpPr>
        <p:spPr>
          <a:xfrm>
            <a:off x="11769957" y="6493384"/>
            <a:ext cx="228543" cy="243273"/>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381946"/>
            <a:ext cx="12188952" cy="540855"/>
          </a:xfrm>
          <a:prstGeom prst="rect">
            <a:avLst/>
          </a:prstGeom>
          <a:noFill/>
        </p:spPr>
        <p:txBody>
          <a:bodyPr wrap="square" lIns="0" tIns="0" rIns="0" bIns="0" rtlCol="0" anchor="t"/>
          <a:lstStyle/>
          <a:p>
            <a:pPr algn="ctr">
              <a:lnSpc>
                <a:spcPts val="4260"/>
              </a:lnSpc>
              <a:buNone/>
            </a:pPr>
            <a:r>
              <a:rPr lang="en-US" sz="3750" b="1" dirty="0">
                <a:solidFill>
                  <a:srgbClr val="000000"/>
                </a:solidFill>
                <a:latin typeface="Roboto" pitchFamily="34" charset="0"/>
                <a:ea typeface="Roboto" pitchFamily="34" charset="-122"/>
                <a:cs typeface="Roboto" pitchFamily="34" charset="-120"/>
              </a:rPr>
              <a:t>Secondary Targets</a:t>
            </a:r>
            <a:endParaRPr lang="en-US" dirty="0"/>
          </a:p>
        </p:txBody>
      </p:sp>
      <p:sp>
        <p:nvSpPr>
          <p:cNvPr id="3" name="Object 2"/>
          <p:cNvSpPr/>
          <p:nvPr/>
        </p:nvSpPr>
        <p:spPr>
          <a:xfrm>
            <a:off x="952262" y="3093214"/>
            <a:ext cx="5446938" cy="1384351"/>
          </a:xfrm>
          <a:prstGeom prst="rect">
            <a:avLst/>
          </a:prstGeom>
          <a:noFill/>
        </p:spPr>
        <p:txBody>
          <a:bodyPr wrap="square" lIns="0" tIns="0" rIns="0" bIns="0" rtlCol="0" anchor="t"/>
          <a:lstStyle/>
          <a:p>
            <a:pPr marL="242900" indent="-242900" algn="l">
              <a:lnSpc>
                <a:spcPts val="3451"/>
              </a:lnSpc>
              <a:buSzPct val="100000"/>
              <a:buChar char="•"/>
            </a:pPr>
            <a:r>
              <a:rPr lang="en-US" sz="2700" kern="0" spc="27" dirty="0">
                <a:solidFill>
                  <a:srgbClr val="000000"/>
                </a:solidFill>
                <a:latin typeface="Roboto" pitchFamily="34" charset="0"/>
                <a:ea typeface="Roboto" pitchFamily="34" charset="-122"/>
                <a:cs typeface="Roboto" pitchFamily="34" charset="-120"/>
              </a:rPr>
              <a:t>Arbuckle Zone</a:t>
            </a:r>
          </a:p>
          <a:p>
            <a:pPr lvl="1" algn="l">
              <a:lnSpc>
                <a:spcPts val="2449"/>
              </a:lnSpc>
              <a:spcBef>
                <a:spcPts val="104"/>
              </a:spcBef>
              <a:buNone/>
            </a:pPr>
            <a:r>
              <a:rPr lang="en-US" sz="1725" kern="0" spc="17" dirty="0">
                <a:solidFill>
                  <a:srgbClr val="000000">
                    <a:alpha val="80000"/>
                  </a:srgbClr>
                </a:solidFill>
                <a:latin typeface="Roboto" pitchFamily="34" charset="0"/>
                <a:ea typeface="Roboto" pitchFamily="34" charset="-122"/>
                <a:cs typeface="Roboto" pitchFamily="34" charset="-120"/>
              </a:rPr>
              <a:t>Known productive reservoir in high structural positions against faults in the region, but untested in the immediate prospect area.</a:t>
            </a:r>
            <a:endParaRPr lang="en-US" dirty="0"/>
          </a:p>
        </p:txBody>
      </p:sp>
      <p:sp>
        <p:nvSpPr>
          <p:cNvPr id="4" name="Object 3"/>
          <p:cNvSpPr/>
          <p:nvPr/>
        </p:nvSpPr>
        <p:spPr>
          <a:xfrm>
            <a:off x="6284928" y="3093214"/>
            <a:ext cx="5446938" cy="1384351"/>
          </a:xfrm>
          <a:prstGeom prst="rect">
            <a:avLst/>
          </a:prstGeom>
          <a:noFill/>
        </p:spPr>
        <p:txBody>
          <a:bodyPr wrap="square" lIns="0" tIns="0" rIns="0" bIns="0" rtlCol="0" anchor="t"/>
          <a:lstStyle/>
          <a:p>
            <a:pPr marL="242900" indent="-242900" algn="l">
              <a:lnSpc>
                <a:spcPts val="3451"/>
              </a:lnSpc>
              <a:buSzPct val="100000"/>
              <a:buChar char="•"/>
            </a:pPr>
            <a:r>
              <a:rPr lang="en-US" sz="2700" kern="0" spc="27" dirty="0">
                <a:solidFill>
                  <a:srgbClr val="000000"/>
                </a:solidFill>
                <a:latin typeface="Roboto" pitchFamily="34" charset="0"/>
                <a:ea typeface="Roboto" pitchFamily="34" charset="-122"/>
                <a:cs typeface="Roboto" pitchFamily="34" charset="-120"/>
              </a:rPr>
              <a:t>Marshall Zone</a:t>
            </a:r>
          </a:p>
          <a:p>
            <a:pPr lvl="1" algn="l">
              <a:lnSpc>
                <a:spcPts val="2449"/>
              </a:lnSpc>
              <a:spcBef>
                <a:spcPts val="104"/>
              </a:spcBef>
              <a:buNone/>
            </a:pPr>
            <a:r>
              <a:rPr lang="en-US" sz="1725" kern="0" spc="17" dirty="0">
                <a:solidFill>
                  <a:srgbClr val="000000">
                    <a:alpha val="80000"/>
                  </a:srgbClr>
                </a:solidFill>
                <a:latin typeface="Roboto" pitchFamily="34" charset="0"/>
                <a:ea typeface="Roboto" pitchFamily="34" charset="-122"/>
                <a:cs typeface="Roboto" pitchFamily="34" charset="-120"/>
              </a:rPr>
              <a:t>Also a productive reservoir along faults in the region, but not yet produced from within the prospect AMI (Area of Mutual Interest).</a:t>
            </a:r>
            <a:endParaRPr lang="en-US" dirty="0"/>
          </a:p>
        </p:txBody>
      </p:sp>
      <p:sp>
        <p:nvSpPr>
          <p:cNvPr id="5" name="Object 4"/>
          <p:cNvSpPr/>
          <p:nvPr/>
        </p:nvSpPr>
        <p:spPr>
          <a:xfrm>
            <a:off x="11769957" y="6493384"/>
            <a:ext cx="228543" cy="243273"/>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7">
    <p:bg>
      <p:bgPr>
        <a:solidFill>
          <a:srgbClr val="F5F5F5"/>
        </a:solidFill>
        <a:effectLst/>
      </p:bgPr>
    </p:bg>
    <p:spTree>
      <p:nvGrpSpPr>
        <p:cNvPr id="1" name=""/>
        <p:cNvGrpSpPr/>
        <p:nvPr/>
      </p:nvGrpSpPr>
      <p:grpSpPr>
        <a:xfrm>
          <a:off x="0" y="0"/>
          <a:ext cx="0" cy="0"/>
          <a:chOff x="0" y="0"/>
          <a:chExt cx="0" cy="0"/>
        </a:xfrm>
      </p:grpSpPr>
      <p:sp>
        <p:nvSpPr>
          <p:cNvPr id="2" name="Object 1"/>
          <p:cNvSpPr/>
          <p:nvPr/>
        </p:nvSpPr>
        <p:spPr>
          <a:xfrm>
            <a:off x="0" y="381946"/>
            <a:ext cx="12188952" cy="540855"/>
          </a:xfrm>
          <a:prstGeom prst="rect">
            <a:avLst/>
          </a:prstGeom>
          <a:noFill/>
        </p:spPr>
        <p:txBody>
          <a:bodyPr wrap="square" lIns="0" tIns="0" rIns="0" bIns="0" rtlCol="0" anchor="t"/>
          <a:lstStyle/>
          <a:p>
            <a:pPr algn="ctr">
              <a:lnSpc>
                <a:spcPts val="4260"/>
              </a:lnSpc>
              <a:buNone/>
            </a:pPr>
            <a:r>
              <a:rPr lang="en-US" sz="3750" b="1" dirty="0">
                <a:solidFill>
                  <a:srgbClr val="000000"/>
                </a:solidFill>
                <a:latin typeface="Roboto" pitchFamily="34" charset="0"/>
                <a:ea typeface="Roboto" pitchFamily="34" charset="-122"/>
                <a:cs typeface="Roboto" pitchFamily="34" charset="-120"/>
              </a:rPr>
              <a:t>Layton Sands</a:t>
            </a:r>
            <a:endParaRPr lang="en-US" dirty="0"/>
          </a:p>
        </p:txBody>
      </p:sp>
      <p:sp>
        <p:nvSpPr>
          <p:cNvPr id="3" name="Object 2"/>
          <p:cNvSpPr/>
          <p:nvPr/>
        </p:nvSpPr>
        <p:spPr>
          <a:xfrm>
            <a:off x="476131" y="1590277"/>
            <a:ext cx="5523119" cy="2109260"/>
          </a:xfrm>
          <a:prstGeom prst="rect">
            <a:avLst/>
          </a:prstGeom>
          <a:solidFill>
            <a:srgbClr val="0E6F94"/>
          </a:solidFill>
        </p:spPr>
        <p:txBody>
          <a:bodyPr/>
          <a:lstStyle/>
          <a:p>
            <a:endParaRPr lang="en-US"/>
          </a:p>
        </p:txBody>
      </p:sp>
      <p:sp>
        <p:nvSpPr>
          <p:cNvPr id="4" name="Object 3"/>
          <p:cNvSpPr/>
          <p:nvPr/>
        </p:nvSpPr>
        <p:spPr>
          <a:xfrm>
            <a:off x="761810" y="1797692"/>
            <a:ext cx="5551687" cy="372275"/>
          </a:xfrm>
          <a:prstGeom prst="rect">
            <a:avLst/>
          </a:prstGeom>
          <a:noFill/>
        </p:spPr>
        <p:txBody>
          <a:bodyPr wrap="square" lIns="0" tIns="0" rIns="0" bIns="0" rtlCol="0" anchor="t"/>
          <a:lstStyle/>
          <a:p>
            <a:pPr algn="l">
              <a:lnSpc>
                <a:spcPts val="2933"/>
              </a:lnSpc>
              <a:buNone/>
            </a:pPr>
            <a:r>
              <a:rPr lang="en-US" sz="2295" kern="0" spc="23" dirty="0">
                <a:solidFill>
                  <a:srgbClr val="FFFFFF"/>
                </a:solidFill>
                <a:latin typeface="Roboto" pitchFamily="34" charset="0"/>
                <a:ea typeface="Roboto" pitchFamily="34" charset="-122"/>
                <a:cs typeface="Roboto" pitchFamily="34" charset="-120"/>
              </a:rPr>
              <a:t>Regional Production History</a:t>
            </a:r>
            <a:endParaRPr lang="en-US" dirty="0"/>
          </a:p>
        </p:txBody>
      </p:sp>
      <p:sp>
        <p:nvSpPr>
          <p:cNvPr id="5" name="Object 4"/>
          <p:cNvSpPr/>
          <p:nvPr/>
        </p:nvSpPr>
        <p:spPr>
          <a:xfrm>
            <a:off x="761811" y="2266978"/>
            <a:ext cx="5237440" cy="1216515"/>
          </a:xfrm>
          <a:prstGeom prst="rect">
            <a:avLst/>
          </a:prstGeom>
          <a:noFill/>
        </p:spPr>
        <p:txBody>
          <a:bodyPr wrap="square" lIns="0" tIns="0" rIns="0" bIns="0" rtlCol="0" anchor="t"/>
          <a:lstStyle/>
          <a:p>
            <a:pPr algn="l">
              <a:lnSpc>
                <a:spcPts val="2396"/>
              </a:lnSpc>
              <a:spcBef>
                <a:spcPts val="750"/>
              </a:spcBef>
              <a:buNone/>
            </a:pPr>
            <a:r>
              <a:rPr lang="en-US" sz="1688" kern="0" spc="17" dirty="0">
                <a:solidFill>
                  <a:srgbClr val="FFFFFF">
                    <a:alpha val="80000"/>
                  </a:srgbClr>
                </a:solidFill>
                <a:latin typeface="Roboto" pitchFamily="34" charset="0"/>
                <a:ea typeface="Roboto" pitchFamily="34" charset="-122"/>
                <a:cs typeface="Roboto" pitchFamily="34" charset="-120"/>
              </a:rPr>
              <a:t>The Layton sands have proven to be regionally productive in structural and stratigraphic traps, demonstrating the potential for hydrocarbon accumulations.</a:t>
            </a:r>
            <a:endParaRPr lang="en-US" dirty="0"/>
          </a:p>
        </p:txBody>
      </p:sp>
      <p:sp>
        <p:nvSpPr>
          <p:cNvPr id="6" name="Object 5"/>
          <p:cNvSpPr/>
          <p:nvPr/>
        </p:nvSpPr>
        <p:spPr>
          <a:xfrm>
            <a:off x="6189702" y="1590277"/>
            <a:ext cx="5523119" cy="2109260"/>
          </a:xfrm>
          <a:prstGeom prst="rect">
            <a:avLst/>
          </a:prstGeom>
          <a:solidFill>
            <a:srgbClr val="0E6F94"/>
          </a:solidFill>
        </p:spPr>
        <p:txBody>
          <a:bodyPr/>
          <a:lstStyle/>
          <a:p>
            <a:endParaRPr lang="en-US"/>
          </a:p>
        </p:txBody>
      </p:sp>
      <p:sp>
        <p:nvSpPr>
          <p:cNvPr id="7" name="Object 6"/>
          <p:cNvSpPr/>
          <p:nvPr/>
        </p:nvSpPr>
        <p:spPr>
          <a:xfrm>
            <a:off x="6475381" y="1797692"/>
            <a:ext cx="5551687" cy="372275"/>
          </a:xfrm>
          <a:prstGeom prst="rect">
            <a:avLst/>
          </a:prstGeom>
          <a:noFill/>
        </p:spPr>
        <p:txBody>
          <a:bodyPr wrap="square" lIns="0" tIns="0" rIns="0" bIns="0" rtlCol="0" anchor="t"/>
          <a:lstStyle/>
          <a:p>
            <a:pPr algn="l">
              <a:lnSpc>
                <a:spcPts val="2933"/>
              </a:lnSpc>
              <a:buNone/>
            </a:pPr>
            <a:r>
              <a:rPr lang="en-US" sz="2295" kern="0" spc="23" dirty="0">
                <a:solidFill>
                  <a:srgbClr val="FFFFFF"/>
                </a:solidFill>
                <a:latin typeface="Roboto" pitchFamily="34" charset="0"/>
                <a:ea typeface="Roboto" pitchFamily="34" charset="-122"/>
                <a:cs typeface="Roboto" pitchFamily="34" charset="-120"/>
              </a:rPr>
              <a:t>Reservoir Intervals Identified</a:t>
            </a:r>
            <a:endParaRPr lang="en-US" dirty="0"/>
          </a:p>
        </p:txBody>
      </p:sp>
      <p:sp>
        <p:nvSpPr>
          <p:cNvPr id="8" name="Object 7"/>
          <p:cNvSpPr/>
          <p:nvPr/>
        </p:nvSpPr>
        <p:spPr>
          <a:xfrm>
            <a:off x="6475382" y="2266978"/>
            <a:ext cx="5237440" cy="1216515"/>
          </a:xfrm>
          <a:prstGeom prst="rect">
            <a:avLst/>
          </a:prstGeom>
          <a:noFill/>
        </p:spPr>
        <p:txBody>
          <a:bodyPr wrap="square" lIns="0" tIns="0" rIns="0" bIns="0" rtlCol="0" anchor="t"/>
          <a:lstStyle/>
          <a:p>
            <a:pPr algn="l">
              <a:lnSpc>
                <a:spcPts val="2396"/>
              </a:lnSpc>
              <a:spcBef>
                <a:spcPts val="750"/>
              </a:spcBef>
              <a:buNone/>
            </a:pPr>
            <a:r>
              <a:rPr lang="en-US" sz="1688" kern="0" spc="17" dirty="0">
                <a:solidFill>
                  <a:srgbClr val="FFFFFF">
                    <a:alpha val="80000"/>
                  </a:srgbClr>
                </a:solidFill>
                <a:latin typeface="Roboto" pitchFamily="34" charset="0"/>
                <a:ea typeface="Roboto" pitchFamily="34" charset="-122"/>
                <a:cs typeface="Roboto" pitchFamily="34" charset="-120"/>
              </a:rPr>
              <a:t>Interpretation of well logs and subsurface mapping indicates the presence of two potentially productive Layton sand intervals within the Cogswell Prospect area.</a:t>
            </a:r>
            <a:endParaRPr lang="en-US" dirty="0"/>
          </a:p>
        </p:txBody>
      </p:sp>
      <p:sp>
        <p:nvSpPr>
          <p:cNvPr id="9" name="Object 8"/>
          <p:cNvSpPr/>
          <p:nvPr/>
        </p:nvSpPr>
        <p:spPr>
          <a:xfrm>
            <a:off x="476131" y="3889990"/>
            <a:ext cx="5523119" cy="2109260"/>
          </a:xfrm>
          <a:prstGeom prst="rect">
            <a:avLst/>
          </a:prstGeom>
          <a:solidFill>
            <a:srgbClr val="0E6F94"/>
          </a:solidFill>
        </p:spPr>
        <p:txBody>
          <a:bodyPr/>
          <a:lstStyle/>
          <a:p>
            <a:endParaRPr lang="en-US"/>
          </a:p>
        </p:txBody>
      </p:sp>
      <p:sp>
        <p:nvSpPr>
          <p:cNvPr id="10" name="Object 9"/>
          <p:cNvSpPr/>
          <p:nvPr/>
        </p:nvSpPr>
        <p:spPr>
          <a:xfrm>
            <a:off x="761810" y="4097404"/>
            <a:ext cx="5551687" cy="372275"/>
          </a:xfrm>
          <a:prstGeom prst="rect">
            <a:avLst/>
          </a:prstGeom>
          <a:noFill/>
        </p:spPr>
        <p:txBody>
          <a:bodyPr wrap="square" lIns="0" tIns="0" rIns="0" bIns="0" rtlCol="0" anchor="t"/>
          <a:lstStyle/>
          <a:p>
            <a:pPr algn="l">
              <a:lnSpc>
                <a:spcPts val="2933"/>
              </a:lnSpc>
              <a:buNone/>
            </a:pPr>
            <a:r>
              <a:rPr lang="en-US" sz="2295" kern="0" spc="23" dirty="0">
                <a:solidFill>
                  <a:srgbClr val="FFFFFF"/>
                </a:solidFill>
                <a:latin typeface="Roboto" pitchFamily="34" charset="0"/>
                <a:ea typeface="Roboto" pitchFamily="34" charset="-122"/>
                <a:cs typeface="Roboto" pitchFamily="34" charset="-120"/>
              </a:rPr>
              <a:t>Structural Trapping Mechanism</a:t>
            </a:r>
            <a:endParaRPr lang="en-US" dirty="0"/>
          </a:p>
        </p:txBody>
      </p:sp>
      <p:sp>
        <p:nvSpPr>
          <p:cNvPr id="11" name="Object 10"/>
          <p:cNvSpPr/>
          <p:nvPr/>
        </p:nvSpPr>
        <p:spPr>
          <a:xfrm>
            <a:off x="761810" y="4566691"/>
            <a:ext cx="5237441" cy="1216515"/>
          </a:xfrm>
          <a:prstGeom prst="rect">
            <a:avLst/>
          </a:prstGeom>
          <a:noFill/>
        </p:spPr>
        <p:txBody>
          <a:bodyPr wrap="square" lIns="0" tIns="0" rIns="0" bIns="0" rtlCol="0" anchor="t"/>
          <a:lstStyle/>
          <a:p>
            <a:pPr algn="l">
              <a:lnSpc>
                <a:spcPts val="2396"/>
              </a:lnSpc>
              <a:spcBef>
                <a:spcPts val="750"/>
              </a:spcBef>
              <a:buNone/>
            </a:pPr>
            <a:r>
              <a:rPr lang="en-US" sz="1688" kern="0" spc="17" dirty="0">
                <a:solidFill>
                  <a:srgbClr val="FFFFFF">
                    <a:alpha val="80000"/>
                  </a:srgbClr>
                </a:solidFill>
                <a:latin typeface="Roboto" pitchFamily="34" charset="0"/>
                <a:ea typeface="Roboto" pitchFamily="34" charset="-122"/>
                <a:cs typeface="Roboto" pitchFamily="34" charset="-120"/>
              </a:rPr>
              <a:t>Structural mapping reveals closure against the main fault system, providing a favorable trapping mechanism for potential hydrocarbon accumulations within the Layton sands.</a:t>
            </a:r>
            <a:endParaRPr lang="en-US" dirty="0"/>
          </a:p>
        </p:txBody>
      </p:sp>
      <p:sp>
        <p:nvSpPr>
          <p:cNvPr id="12" name="Object 11"/>
          <p:cNvSpPr/>
          <p:nvPr/>
        </p:nvSpPr>
        <p:spPr>
          <a:xfrm>
            <a:off x="6189702" y="3889990"/>
            <a:ext cx="5523119" cy="2109260"/>
          </a:xfrm>
          <a:prstGeom prst="rect">
            <a:avLst/>
          </a:prstGeom>
          <a:solidFill>
            <a:srgbClr val="0E6F94"/>
          </a:solidFill>
        </p:spPr>
        <p:txBody>
          <a:bodyPr/>
          <a:lstStyle/>
          <a:p>
            <a:endParaRPr lang="en-US"/>
          </a:p>
        </p:txBody>
      </p:sp>
      <p:sp>
        <p:nvSpPr>
          <p:cNvPr id="13" name="Object 12"/>
          <p:cNvSpPr/>
          <p:nvPr/>
        </p:nvSpPr>
        <p:spPr>
          <a:xfrm>
            <a:off x="6475381" y="4097404"/>
            <a:ext cx="5551687" cy="372275"/>
          </a:xfrm>
          <a:prstGeom prst="rect">
            <a:avLst/>
          </a:prstGeom>
          <a:noFill/>
        </p:spPr>
        <p:txBody>
          <a:bodyPr wrap="square" lIns="0" tIns="0" rIns="0" bIns="0" rtlCol="0" anchor="t"/>
          <a:lstStyle/>
          <a:p>
            <a:pPr algn="l">
              <a:lnSpc>
                <a:spcPts val="2933"/>
              </a:lnSpc>
              <a:buNone/>
            </a:pPr>
            <a:r>
              <a:rPr lang="en-US" sz="2295" kern="0" spc="23" dirty="0">
                <a:solidFill>
                  <a:srgbClr val="FFFFFF"/>
                </a:solidFill>
                <a:latin typeface="Roboto" pitchFamily="34" charset="0"/>
                <a:ea typeface="Roboto" pitchFamily="34" charset="-122"/>
                <a:cs typeface="Roboto" pitchFamily="34" charset="-120"/>
              </a:rPr>
              <a:t>Exploitable Reservoir Thickness</a:t>
            </a:r>
            <a:endParaRPr lang="en-US" dirty="0"/>
          </a:p>
        </p:txBody>
      </p:sp>
      <p:sp>
        <p:nvSpPr>
          <p:cNvPr id="14" name="Object 13"/>
          <p:cNvSpPr/>
          <p:nvPr/>
        </p:nvSpPr>
        <p:spPr>
          <a:xfrm>
            <a:off x="6475382" y="4566691"/>
            <a:ext cx="5237440" cy="1216515"/>
          </a:xfrm>
          <a:prstGeom prst="rect">
            <a:avLst/>
          </a:prstGeom>
          <a:noFill/>
        </p:spPr>
        <p:txBody>
          <a:bodyPr wrap="square" lIns="0" tIns="0" rIns="0" bIns="0" rtlCol="0" anchor="t"/>
          <a:lstStyle/>
          <a:p>
            <a:pPr algn="l">
              <a:lnSpc>
                <a:spcPts val="2396"/>
              </a:lnSpc>
              <a:spcBef>
                <a:spcPts val="750"/>
              </a:spcBef>
              <a:buNone/>
            </a:pPr>
            <a:r>
              <a:rPr lang="en-US" sz="1688" kern="0" spc="17" dirty="0">
                <a:solidFill>
                  <a:srgbClr val="FFFFFF">
                    <a:alpha val="80000"/>
                  </a:srgbClr>
                </a:solidFill>
                <a:latin typeface="Roboto" pitchFamily="34" charset="0"/>
                <a:ea typeface="Roboto" pitchFamily="34" charset="-122"/>
                <a:cs typeface="Roboto" pitchFamily="34" charset="-120"/>
              </a:rPr>
              <a:t>The Lower Layton sand interval exhibits a thickness of up to 27 feet, with the upper Layton containing around 100 feet, offering a substantial reservoir section for potential development.</a:t>
            </a:r>
            <a:endParaRPr lang="en-US" dirty="0"/>
          </a:p>
        </p:txBody>
      </p:sp>
      <p:sp>
        <p:nvSpPr>
          <p:cNvPr id="15" name="Object 14"/>
          <p:cNvSpPr/>
          <p:nvPr/>
        </p:nvSpPr>
        <p:spPr>
          <a:xfrm>
            <a:off x="11769957" y="6493384"/>
            <a:ext cx="228543" cy="243273"/>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8">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0" y="381946"/>
            <a:ext cx="12188952" cy="540855"/>
          </a:xfrm>
          <a:prstGeom prst="rect">
            <a:avLst/>
          </a:prstGeom>
          <a:noFill/>
        </p:spPr>
        <p:txBody>
          <a:bodyPr wrap="square" lIns="0" tIns="0" rIns="0" bIns="0" rtlCol="0" anchor="t"/>
          <a:lstStyle/>
          <a:p>
            <a:pPr algn="ctr">
              <a:lnSpc>
                <a:spcPts val="4260"/>
              </a:lnSpc>
              <a:buNone/>
            </a:pPr>
            <a:r>
              <a:rPr lang="en-US" sz="3750" b="1" dirty="0">
                <a:solidFill>
                  <a:srgbClr val="FFFFFF"/>
                </a:solidFill>
                <a:latin typeface="Roboto" pitchFamily="34" charset="0"/>
                <a:ea typeface="Roboto" pitchFamily="34" charset="-122"/>
                <a:cs typeface="Roboto" pitchFamily="34" charset="-120"/>
              </a:rPr>
              <a:t>Regional Activity</a:t>
            </a:r>
            <a:endParaRPr lang="en-US" dirty="0"/>
          </a:p>
        </p:txBody>
      </p:sp>
      <p:sp>
        <p:nvSpPr>
          <p:cNvPr id="3" name="Object 2"/>
          <p:cNvSpPr/>
          <p:nvPr/>
        </p:nvSpPr>
        <p:spPr>
          <a:xfrm>
            <a:off x="476131" y="1590277"/>
            <a:ext cx="11093851" cy="4313746"/>
          </a:xfrm>
          <a:prstGeom prst="rect">
            <a:avLst/>
          </a:prstGeom>
          <a:solidFill>
            <a:srgbClr val="FFFFFF"/>
          </a:solidFill>
          <a:ln w="12700">
            <a:solidFill>
              <a:srgbClr val="000000">
                <a:alpha val="10000"/>
              </a:srgbClr>
            </a:solidFill>
            <a:prstDash val="solid"/>
            <a:miter lim="800000"/>
          </a:ln>
        </p:spPr>
        <p:txBody>
          <a:bodyPr/>
          <a:lstStyle/>
          <a:p>
            <a:endParaRPr lang="en-US"/>
          </a:p>
        </p:txBody>
      </p:sp>
      <p:sp>
        <p:nvSpPr>
          <p:cNvPr id="4" name="Object 3"/>
          <p:cNvSpPr/>
          <p:nvPr/>
        </p:nvSpPr>
        <p:spPr>
          <a:xfrm>
            <a:off x="476131" y="1590277"/>
            <a:ext cx="11093851" cy="4313746"/>
          </a:xfrm>
          <a:prstGeom prst="rect">
            <a:avLst/>
          </a:prstGeom>
          <a:noFill/>
          <a:ln w="12700">
            <a:solidFill>
              <a:srgbClr val="000000">
                <a:alpha val="10000"/>
              </a:srgbClr>
            </a:solidFill>
            <a:prstDash val="solid"/>
            <a:miter lim="800000"/>
          </a:ln>
        </p:spPr>
        <p:txBody>
          <a:bodyPr/>
          <a:lstStyle/>
          <a:p>
            <a:endParaRPr lang="en-US"/>
          </a:p>
        </p:txBody>
      </p:sp>
      <p:sp>
        <p:nvSpPr>
          <p:cNvPr id="5" name="Object 4"/>
          <p:cNvSpPr/>
          <p:nvPr/>
        </p:nvSpPr>
        <p:spPr>
          <a:xfrm>
            <a:off x="476131" y="1590277"/>
            <a:ext cx="11093851" cy="4313746"/>
          </a:xfrm>
          <a:prstGeom prst="rect">
            <a:avLst/>
          </a:prstGeom>
          <a:solidFill>
            <a:srgbClr val="FFFFFF"/>
          </a:solidFill>
        </p:spPr>
        <p:txBody>
          <a:bodyPr/>
          <a:lstStyle/>
          <a:p>
            <a:endParaRPr lang="en-US"/>
          </a:p>
        </p:txBody>
      </p:sp>
      <p:pic>
        <p:nvPicPr>
          <p:cNvPr id="6" name="Object 5" descr="preencoded.png"/>
          <p:cNvPicPr>
            <a:picLocks noChangeAspect="1"/>
          </p:cNvPicPr>
          <p:nvPr/>
        </p:nvPicPr>
        <p:blipFill>
          <a:blip r:embed="rId3"/>
          <a:srcRect t="-19538" b="-19538"/>
          <a:stretch/>
        </p:blipFill>
        <p:spPr>
          <a:xfrm>
            <a:off x="857036" y="1780730"/>
            <a:ext cx="10332041" cy="3932842"/>
          </a:xfrm>
          <a:prstGeom prst="rect">
            <a:avLst/>
          </a:prstGeom>
        </p:spPr>
      </p:pic>
      <p:sp>
        <p:nvSpPr>
          <p:cNvPr id="7" name="Object 6"/>
          <p:cNvSpPr/>
          <p:nvPr/>
        </p:nvSpPr>
        <p:spPr>
          <a:xfrm>
            <a:off x="11769957" y="6493384"/>
            <a:ext cx="228543" cy="243273"/>
          </a:xfrm>
          <a:prstGeom prst="rect">
            <a:avLst/>
          </a:prstGeom>
          <a:noFill/>
        </p:spPr>
        <p:txBody>
          <a:bodyPr/>
          <a:lstStyle/>
          <a:p>
            <a:endParaRPr lang="en-US"/>
          </a:p>
        </p:txBody>
      </p:sp>
      <p:sp>
        <p:nvSpPr>
          <p:cNvPr id="8" name="Object 7"/>
          <p:cNvSpPr/>
          <p:nvPr/>
        </p:nvSpPr>
        <p:spPr>
          <a:xfrm>
            <a:off x="6547159" y="2947585"/>
            <a:ext cx="325636" cy="325636"/>
          </a:xfrm>
          <a:prstGeom prst="ellipse">
            <a:avLst/>
          </a:prstGeom>
          <a:solidFill>
            <a:srgbClr val="0E6F94"/>
          </a:solidFill>
        </p:spPr>
        <p:txBody>
          <a:bodyPr/>
          <a:lstStyle/>
          <a:p>
            <a:endParaRPr lang="en-US"/>
          </a:p>
        </p:txBody>
      </p:sp>
      <p:pic>
        <p:nvPicPr>
          <p:cNvPr id="9" name="Object 8"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44243" y="3046232"/>
            <a:ext cx="133317" cy="123794"/>
          </a:xfrm>
          <a:prstGeom prst="rect">
            <a:avLst/>
          </a:prstGeom>
        </p:spPr>
      </p:pic>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381946"/>
            <a:ext cx="12188952" cy="540855"/>
          </a:xfrm>
          <a:prstGeom prst="rect">
            <a:avLst/>
          </a:prstGeom>
          <a:noFill/>
        </p:spPr>
        <p:txBody>
          <a:bodyPr wrap="square" lIns="0" tIns="0" rIns="0" bIns="0" rtlCol="0" anchor="t"/>
          <a:lstStyle/>
          <a:p>
            <a:pPr algn="ctr">
              <a:lnSpc>
                <a:spcPts val="4260"/>
              </a:lnSpc>
              <a:buNone/>
            </a:pPr>
            <a:r>
              <a:rPr lang="en-US" sz="3750" b="1" dirty="0">
                <a:solidFill>
                  <a:srgbClr val="000000"/>
                </a:solidFill>
                <a:latin typeface="Roboto" pitchFamily="34" charset="0"/>
                <a:ea typeface="Roboto" pitchFamily="34" charset="-122"/>
                <a:cs typeface="Roboto" pitchFamily="34" charset="-120"/>
              </a:rPr>
              <a:t>AFE and Economic Analysis</a:t>
            </a:r>
            <a:endParaRPr lang="en-US" dirty="0"/>
          </a:p>
        </p:txBody>
      </p:sp>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6131" y="1590277"/>
            <a:ext cx="11255735" cy="4428018"/>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6131" y="1590277"/>
            <a:ext cx="11236690" cy="4418495"/>
          </a:xfrm>
          <a:prstGeom prst="rect">
            <a:avLst/>
          </a:prstGeom>
        </p:spPr>
      </p:pic>
      <p:sp>
        <p:nvSpPr>
          <p:cNvPr id="5" name="Object 4"/>
          <p:cNvSpPr/>
          <p:nvPr/>
        </p:nvSpPr>
        <p:spPr>
          <a:xfrm>
            <a:off x="476131" y="1590277"/>
            <a:ext cx="5618345" cy="575083"/>
          </a:xfrm>
          <a:prstGeom prst="rect">
            <a:avLst/>
          </a:prstGeom>
          <a:noFill/>
        </p:spPr>
        <p:txBody>
          <a:bodyPr wrap="square" rtlCol="0" anchor="ctr">
            <a:normAutofit fontScale="85000" lnSpcReduction="20000"/>
          </a:bodyPr>
          <a:lstStyle/>
          <a:p>
            <a:pPr algn="ctr">
              <a:buNone/>
            </a:pPr>
            <a:r>
              <a:rPr lang="en-US" sz="2000" dirty="0">
                <a:solidFill>
                  <a:srgbClr val="FFFFFF"/>
                </a:solidFill>
                <a:latin typeface="Roboto Regular" pitchFamily="34" charset="0"/>
                <a:ea typeface="Roboto Regular" pitchFamily="34" charset="-122"/>
                <a:cs typeface="Roboto Regular" pitchFamily="34" charset="-120"/>
              </a:rPr>
              <a:t>Prospect Details</a:t>
            </a:r>
            <a:endParaRPr lang="en-US" dirty="0"/>
          </a:p>
        </p:txBody>
      </p:sp>
      <p:sp>
        <p:nvSpPr>
          <p:cNvPr id="6" name="Object 5"/>
          <p:cNvSpPr/>
          <p:nvPr/>
        </p:nvSpPr>
        <p:spPr>
          <a:xfrm>
            <a:off x="6094476" y="1590277"/>
            <a:ext cx="5618345" cy="575083"/>
          </a:xfrm>
          <a:prstGeom prst="rect">
            <a:avLst/>
          </a:prstGeom>
          <a:noFill/>
        </p:spPr>
        <p:txBody>
          <a:bodyPr wrap="square" rtlCol="0" anchor="ctr">
            <a:normAutofit fontScale="85000" lnSpcReduction="20000"/>
          </a:bodyPr>
          <a:lstStyle/>
          <a:p>
            <a:pPr algn="ctr">
              <a:buNone/>
            </a:pPr>
            <a:r>
              <a:rPr lang="en-US" sz="2000" dirty="0">
                <a:solidFill>
                  <a:srgbClr val="FFFFFF"/>
                </a:solidFill>
                <a:latin typeface="Roboto Regular" pitchFamily="34" charset="0"/>
                <a:ea typeface="Roboto Regular" pitchFamily="34" charset="-122"/>
                <a:cs typeface="Roboto Regular" pitchFamily="34" charset="-120"/>
              </a:rPr>
              <a:t>Value</a:t>
            </a:r>
            <a:endParaRPr lang="en-US" dirty="0"/>
          </a:p>
        </p:txBody>
      </p:sp>
      <p:sp>
        <p:nvSpPr>
          <p:cNvPr id="7" name="Object 6"/>
          <p:cNvSpPr/>
          <p:nvPr/>
        </p:nvSpPr>
        <p:spPr>
          <a:xfrm>
            <a:off x="476131" y="2165361"/>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Total Investment</a:t>
            </a:r>
            <a:endParaRPr lang="en-US" dirty="0"/>
          </a:p>
        </p:txBody>
      </p:sp>
      <p:sp>
        <p:nvSpPr>
          <p:cNvPr id="8" name="Object 7"/>
          <p:cNvSpPr/>
          <p:nvPr/>
        </p:nvSpPr>
        <p:spPr>
          <a:xfrm>
            <a:off x="6094476" y="2165361"/>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$1,259,450.00</a:t>
            </a:r>
            <a:endParaRPr lang="en-US" dirty="0"/>
          </a:p>
        </p:txBody>
      </p:sp>
      <p:sp>
        <p:nvSpPr>
          <p:cNvPr id="9" name="Object 8"/>
          <p:cNvSpPr/>
          <p:nvPr/>
        </p:nvSpPr>
        <p:spPr>
          <a:xfrm>
            <a:off x="476131" y="2932139"/>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Estimated Oil Reserves</a:t>
            </a:r>
            <a:endParaRPr lang="en-US" dirty="0"/>
          </a:p>
        </p:txBody>
      </p:sp>
      <p:sp>
        <p:nvSpPr>
          <p:cNvPr id="10" name="Object 9"/>
          <p:cNvSpPr/>
          <p:nvPr/>
        </p:nvSpPr>
        <p:spPr>
          <a:xfrm>
            <a:off x="6094476" y="2932139"/>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180,000 Bbls</a:t>
            </a:r>
            <a:endParaRPr lang="en-US" dirty="0"/>
          </a:p>
        </p:txBody>
      </p:sp>
      <p:sp>
        <p:nvSpPr>
          <p:cNvPr id="11" name="Object 10"/>
          <p:cNvSpPr/>
          <p:nvPr/>
        </p:nvSpPr>
        <p:spPr>
          <a:xfrm>
            <a:off x="476131" y="3698916"/>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Estimated Gas Reserves</a:t>
            </a:r>
            <a:endParaRPr lang="en-US" dirty="0"/>
          </a:p>
        </p:txBody>
      </p:sp>
      <p:sp>
        <p:nvSpPr>
          <p:cNvPr id="12" name="Object 11"/>
          <p:cNvSpPr/>
          <p:nvPr/>
        </p:nvSpPr>
        <p:spPr>
          <a:xfrm>
            <a:off x="6094476" y="3698916"/>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200,000 MCF</a:t>
            </a:r>
            <a:endParaRPr lang="en-US" dirty="0"/>
          </a:p>
        </p:txBody>
      </p:sp>
      <p:sp>
        <p:nvSpPr>
          <p:cNvPr id="13" name="Object 12"/>
          <p:cNvSpPr/>
          <p:nvPr/>
        </p:nvSpPr>
        <p:spPr>
          <a:xfrm>
            <a:off x="476131" y="4465694"/>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Estimated Total Net Revenue</a:t>
            </a:r>
            <a:endParaRPr lang="en-US" dirty="0"/>
          </a:p>
        </p:txBody>
      </p:sp>
      <p:sp>
        <p:nvSpPr>
          <p:cNvPr id="14" name="Object 13"/>
          <p:cNvSpPr/>
          <p:nvPr/>
        </p:nvSpPr>
        <p:spPr>
          <a:xfrm>
            <a:off x="6094476" y="4465694"/>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$5,666,304.00</a:t>
            </a:r>
            <a:endParaRPr lang="en-US" dirty="0"/>
          </a:p>
        </p:txBody>
      </p:sp>
      <p:sp>
        <p:nvSpPr>
          <p:cNvPr id="15" name="Object 14"/>
          <p:cNvSpPr/>
          <p:nvPr/>
        </p:nvSpPr>
        <p:spPr>
          <a:xfrm>
            <a:off x="476131" y="5232472"/>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ROI</a:t>
            </a:r>
            <a:endParaRPr lang="en-US" dirty="0"/>
          </a:p>
        </p:txBody>
      </p:sp>
      <p:sp>
        <p:nvSpPr>
          <p:cNvPr id="16" name="Object 15"/>
          <p:cNvSpPr/>
          <p:nvPr/>
        </p:nvSpPr>
        <p:spPr>
          <a:xfrm>
            <a:off x="6094476" y="5232472"/>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350%</a:t>
            </a:r>
            <a:endParaRPr lang="en-US" dirty="0"/>
          </a:p>
        </p:txBody>
      </p:sp>
      <p:sp>
        <p:nvSpPr>
          <p:cNvPr id="17" name="Object 16"/>
          <p:cNvSpPr/>
          <p:nvPr/>
        </p:nvSpPr>
        <p:spPr>
          <a:xfrm>
            <a:off x="11769957" y="6493384"/>
            <a:ext cx="228543" cy="243273"/>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6">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380905" y="4791663"/>
            <a:ext cx="7730462" cy="973539"/>
          </a:xfrm>
          <a:prstGeom prst="rect">
            <a:avLst/>
          </a:prstGeom>
          <a:noFill/>
        </p:spPr>
        <p:txBody>
          <a:bodyPr wrap="square" lIns="0" tIns="0" rIns="0" bIns="0" rtlCol="0" anchor="t"/>
          <a:lstStyle/>
          <a:p>
            <a:pPr algn="l">
              <a:lnSpc>
                <a:spcPts val="7668"/>
              </a:lnSpc>
              <a:buNone/>
            </a:pPr>
            <a:r>
              <a:rPr lang="en-US" sz="6750" b="1" dirty="0">
                <a:solidFill>
                  <a:srgbClr val="000000"/>
                </a:solidFill>
                <a:latin typeface="Roboto" pitchFamily="34" charset="0"/>
                <a:ea typeface="Roboto" pitchFamily="34" charset="-122"/>
                <a:cs typeface="Roboto" pitchFamily="34" charset="-120"/>
              </a:rPr>
              <a:t>Eskridge Prospect</a:t>
            </a:r>
            <a:endParaRPr lang="en-US" dirty="0"/>
          </a:p>
        </p:txBody>
      </p:sp>
      <p:pic>
        <p:nvPicPr>
          <p:cNvPr id="3" name="Object 2" descr="preencoded.png"/>
          <p:cNvPicPr>
            <a:picLocks noChangeAspect="1"/>
          </p:cNvPicPr>
          <p:nvPr/>
        </p:nvPicPr>
        <p:blipFill>
          <a:blip r:embed="rId3"/>
          <a:srcRect l="-5556" t="-12839" r="-5556" b="-12839"/>
          <a:stretch/>
        </p:blipFill>
        <p:spPr>
          <a:xfrm>
            <a:off x="0" y="0"/>
            <a:ext cx="12188952" cy="36852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380905" y="4791663"/>
            <a:ext cx="10108260" cy="973539"/>
          </a:xfrm>
          <a:prstGeom prst="rect">
            <a:avLst/>
          </a:prstGeom>
          <a:noFill/>
        </p:spPr>
        <p:txBody>
          <a:bodyPr wrap="square" lIns="0" tIns="0" rIns="0" bIns="0" rtlCol="0" anchor="t"/>
          <a:lstStyle/>
          <a:p>
            <a:pPr algn="l">
              <a:lnSpc>
                <a:spcPts val="7668"/>
              </a:lnSpc>
              <a:buNone/>
            </a:pPr>
            <a:r>
              <a:rPr lang="en-US" sz="6750" b="1" dirty="0">
                <a:solidFill>
                  <a:srgbClr val="000000"/>
                </a:solidFill>
                <a:latin typeface="Roboto" pitchFamily="34" charset="0"/>
                <a:ea typeface="Roboto" pitchFamily="34" charset="-122"/>
                <a:cs typeface="Roboto" pitchFamily="34" charset="-120"/>
              </a:rPr>
              <a:t>Barnes Burner Prospect</a:t>
            </a:r>
            <a:endParaRPr lang="en-US" dirty="0"/>
          </a:p>
        </p:txBody>
      </p:sp>
      <p:pic>
        <p:nvPicPr>
          <p:cNvPr id="3" name="Object 2" descr="preencoded.png"/>
          <p:cNvPicPr>
            <a:picLocks noChangeAspect="1"/>
          </p:cNvPicPr>
          <p:nvPr/>
        </p:nvPicPr>
        <p:blipFill>
          <a:blip r:embed="rId3"/>
          <a:srcRect l="-5556" t="-12839" r="-5556" b="-12839"/>
          <a:stretch/>
        </p:blipFill>
        <p:spPr>
          <a:xfrm>
            <a:off x="0" y="0"/>
            <a:ext cx="12188952" cy="368525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7">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381946"/>
            <a:ext cx="12188952" cy="540855"/>
          </a:xfrm>
          <a:prstGeom prst="rect">
            <a:avLst/>
          </a:prstGeom>
          <a:noFill/>
        </p:spPr>
        <p:txBody>
          <a:bodyPr wrap="square" lIns="0" tIns="0" rIns="0" bIns="0" rtlCol="0" anchor="t"/>
          <a:lstStyle/>
          <a:p>
            <a:pPr algn="ctr">
              <a:lnSpc>
                <a:spcPts val="4260"/>
              </a:lnSpc>
              <a:buNone/>
            </a:pPr>
            <a:r>
              <a:rPr lang="en-US" sz="3750" b="1" dirty="0">
                <a:solidFill>
                  <a:srgbClr val="000000"/>
                </a:solidFill>
                <a:latin typeface="Roboto" pitchFamily="34" charset="0"/>
                <a:ea typeface="Roboto" pitchFamily="34" charset="-122"/>
                <a:cs typeface="Roboto" pitchFamily="34" charset="-120"/>
              </a:rPr>
              <a:t>Location and Size</a:t>
            </a:r>
            <a:endParaRPr lang="en-US" dirty="0"/>
          </a:p>
        </p:txBody>
      </p:sp>
      <p:sp>
        <p:nvSpPr>
          <p:cNvPr id="3" name="Object 2"/>
          <p:cNvSpPr/>
          <p:nvPr/>
        </p:nvSpPr>
        <p:spPr>
          <a:xfrm>
            <a:off x="2761559" y="2118307"/>
            <a:ext cx="1428393" cy="1428393"/>
          </a:xfrm>
          <a:prstGeom prst="ellipse">
            <a:avLst/>
          </a:prstGeom>
          <a:solidFill>
            <a:srgbClr val="0E6F94"/>
          </a:solidFill>
        </p:spPr>
        <p:txBody>
          <a:bodyPr/>
          <a:lstStyle/>
          <a:p>
            <a:endParaRPr lang="en-US"/>
          </a:p>
        </p:txBody>
      </p:sp>
      <p:pic>
        <p:nvPicPr>
          <p:cNvPr id="4" name="Object 3"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74443" y="2531078"/>
            <a:ext cx="599925" cy="599925"/>
          </a:xfrm>
          <a:prstGeom prst="rect">
            <a:avLst/>
          </a:prstGeom>
        </p:spPr>
      </p:pic>
      <p:sp>
        <p:nvSpPr>
          <p:cNvPr id="5" name="Object 4"/>
          <p:cNvSpPr/>
          <p:nvPr/>
        </p:nvSpPr>
        <p:spPr>
          <a:xfrm>
            <a:off x="1391255" y="3628088"/>
            <a:ext cx="4169002" cy="292077"/>
          </a:xfrm>
          <a:prstGeom prst="rect">
            <a:avLst/>
          </a:prstGeom>
          <a:noFill/>
        </p:spPr>
        <p:txBody>
          <a:bodyPr wrap="square" lIns="0" tIns="0" rIns="0" bIns="0" rtlCol="0" anchor="t"/>
          <a:lstStyle/>
          <a:p>
            <a:pPr algn="ctr">
              <a:lnSpc>
                <a:spcPts val="2300"/>
              </a:lnSpc>
              <a:buNone/>
            </a:pPr>
            <a:r>
              <a:rPr lang="en-US" sz="1800" kern="0" spc="18" dirty="0">
                <a:solidFill>
                  <a:srgbClr val="000000"/>
                </a:solidFill>
                <a:latin typeface="Roboto" pitchFamily="34" charset="0"/>
                <a:ea typeface="Roboto" pitchFamily="34" charset="-122"/>
                <a:cs typeface="Roboto" pitchFamily="34" charset="-120"/>
              </a:rPr>
              <a:t>Acreage</a:t>
            </a:r>
            <a:endParaRPr lang="en-US" dirty="0"/>
          </a:p>
        </p:txBody>
      </p:sp>
      <p:sp>
        <p:nvSpPr>
          <p:cNvPr id="6" name="Object 5"/>
          <p:cNvSpPr/>
          <p:nvPr/>
        </p:nvSpPr>
        <p:spPr>
          <a:xfrm>
            <a:off x="1391255" y="3977449"/>
            <a:ext cx="4169002" cy="540706"/>
          </a:xfrm>
          <a:prstGeom prst="rect">
            <a:avLst/>
          </a:prstGeom>
          <a:noFill/>
        </p:spPr>
        <p:txBody>
          <a:bodyPr wrap="square" lIns="0" tIns="0" rIns="0" bIns="0" rtlCol="0" anchor="t"/>
          <a:lstStyle/>
          <a:p>
            <a:pPr algn="ctr">
              <a:lnSpc>
                <a:spcPts val="2130"/>
              </a:lnSpc>
              <a:spcBef>
                <a:spcPts val="443"/>
              </a:spcBef>
              <a:buNone/>
            </a:pPr>
            <a:r>
              <a:rPr lang="en-US" sz="1500" kern="0" spc="15" dirty="0">
                <a:solidFill>
                  <a:srgbClr val="000000">
                    <a:alpha val="80000"/>
                  </a:srgbClr>
                </a:solidFill>
                <a:latin typeface="Roboto" pitchFamily="34" charset="0"/>
                <a:ea typeface="Roboto" pitchFamily="34" charset="-122"/>
                <a:cs typeface="Roboto" pitchFamily="34" charset="-120"/>
              </a:rPr>
              <a:t>The initial prospect covers 160 acres in the SW/4 section of 19 Township 4N Range 2W.</a:t>
            </a:r>
            <a:endParaRPr lang="en-US" dirty="0"/>
          </a:p>
        </p:txBody>
      </p:sp>
      <p:sp>
        <p:nvSpPr>
          <p:cNvPr id="7" name="Object 6"/>
          <p:cNvSpPr/>
          <p:nvPr/>
        </p:nvSpPr>
        <p:spPr>
          <a:xfrm>
            <a:off x="7999000" y="2118307"/>
            <a:ext cx="1428393" cy="1428393"/>
          </a:xfrm>
          <a:prstGeom prst="ellipse">
            <a:avLst/>
          </a:prstGeom>
          <a:solidFill>
            <a:srgbClr val="0E6F94"/>
          </a:solidFill>
        </p:spPr>
        <p:txBody>
          <a:bodyPr/>
          <a:lstStyle/>
          <a:p>
            <a:endParaRPr lang="en-US"/>
          </a:p>
        </p:txBody>
      </p:sp>
      <p:pic>
        <p:nvPicPr>
          <p:cNvPr id="8" name="Object 7" descr="preencoded.png"/>
          <p:cNvPicPr>
            <a:picLocks noChangeAspect="1"/>
          </p:cNvPicPr>
          <p:nvPr/>
        </p:nvPicPr>
        <p:blipFill>
          <a:blip r:embed="rId5"/>
          <a:srcRect l="-8823" t="-68437" r="-8824" b="-68437"/>
          <a:stretch/>
        </p:blipFill>
        <p:spPr>
          <a:xfrm>
            <a:off x="7999000" y="2118307"/>
            <a:ext cx="1428393" cy="1428393"/>
          </a:xfrm>
          <a:prstGeom prst="ellipse">
            <a:avLst/>
          </a:prstGeom>
        </p:spPr>
      </p:pic>
      <p:sp>
        <p:nvSpPr>
          <p:cNvPr id="9" name="Object 8"/>
          <p:cNvSpPr/>
          <p:nvPr/>
        </p:nvSpPr>
        <p:spPr>
          <a:xfrm>
            <a:off x="6827718" y="3628088"/>
            <a:ext cx="3770957" cy="292077"/>
          </a:xfrm>
          <a:prstGeom prst="rect">
            <a:avLst/>
          </a:prstGeom>
          <a:noFill/>
        </p:spPr>
        <p:txBody>
          <a:bodyPr wrap="square" lIns="0" tIns="0" rIns="0" bIns="0" rtlCol="0" anchor="t"/>
          <a:lstStyle/>
          <a:p>
            <a:pPr algn="ctr">
              <a:lnSpc>
                <a:spcPts val="2300"/>
              </a:lnSpc>
              <a:buNone/>
            </a:pPr>
            <a:r>
              <a:rPr lang="en-US" sz="1800" kern="0" spc="18" dirty="0">
                <a:solidFill>
                  <a:srgbClr val="000000"/>
                </a:solidFill>
                <a:latin typeface="Roboto" pitchFamily="34" charset="0"/>
                <a:ea typeface="Roboto" pitchFamily="34" charset="-122"/>
                <a:cs typeface="Roboto" pitchFamily="34" charset="-120"/>
              </a:rPr>
              <a:t>Location</a:t>
            </a:r>
            <a:endParaRPr lang="en-US" dirty="0"/>
          </a:p>
        </p:txBody>
      </p:sp>
      <p:sp>
        <p:nvSpPr>
          <p:cNvPr id="10" name="Object 9"/>
          <p:cNvSpPr/>
          <p:nvPr/>
        </p:nvSpPr>
        <p:spPr>
          <a:xfrm>
            <a:off x="6827718" y="3977449"/>
            <a:ext cx="3770957" cy="540706"/>
          </a:xfrm>
          <a:prstGeom prst="rect">
            <a:avLst/>
          </a:prstGeom>
          <a:noFill/>
        </p:spPr>
        <p:txBody>
          <a:bodyPr wrap="square" lIns="0" tIns="0" rIns="0" bIns="0" rtlCol="0" anchor="t"/>
          <a:lstStyle/>
          <a:p>
            <a:pPr algn="ctr">
              <a:lnSpc>
                <a:spcPts val="2130"/>
              </a:lnSpc>
              <a:spcBef>
                <a:spcPts val="443"/>
              </a:spcBef>
              <a:buNone/>
            </a:pPr>
            <a:r>
              <a:rPr lang="en-US" sz="1500" kern="0" spc="15" dirty="0">
                <a:solidFill>
                  <a:srgbClr val="000000">
                    <a:alpha val="80000"/>
                  </a:srgbClr>
                </a:solidFill>
                <a:latin typeface="Roboto" pitchFamily="34" charset="0"/>
                <a:ea typeface="Roboto" pitchFamily="34" charset="-122"/>
                <a:cs typeface="Roboto" pitchFamily="34" charset="-120"/>
              </a:rPr>
              <a:t>Located approximately 3 miles from the town of Maysville in Garvin County, Ok.</a:t>
            </a:r>
            <a:endParaRPr lang="en-US" dirty="0"/>
          </a:p>
        </p:txBody>
      </p:sp>
      <p:sp>
        <p:nvSpPr>
          <p:cNvPr id="11" name="Object 10"/>
          <p:cNvSpPr/>
          <p:nvPr/>
        </p:nvSpPr>
        <p:spPr>
          <a:xfrm>
            <a:off x="0" y="5513596"/>
            <a:ext cx="12188952" cy="1342689"/>
          </a:xfrm>
          <a:prstGeom prst="rect">
            <a:avLst/>
          </a:prstGeom>
          <a:solidFill>
            <a:srgbClr val="0E6F94"/>
          </a:solidFill>
        </p:spPr>
        <p:txBody>
          <a:bodyPr/>
          <a:lstStyle/>
          <a:p>
            <a:endParaRPr lang="en-US"/>
          </a:p>
        </p:txBody>
      </p:sp>
      <p:sp>
        <p:nvSpPr>
          <p:cNvPr id="12" name="Object 11"/>
          <p:cNvSpPr/>
          <p:nvPr/>
        </p:nvSpPr>
        <p:spPr>
          <a:xfrm>
            <a:off x="1790937" y="5817725"/>
            <a:ext cx="8607078" cy="729968"/>
          </a:xfrm>
          <a:prstGeom prst="rect">
            <a:avLst/>
          </a:prstGeom>
          <a:noFill/>
        </p:spPr>
        <p:txBody>
          <a:bodyPr wrap="square" lIns="0" tIns="0" rIns="0" bIns="0" rtlCol="0" anchor="t"/>
          <a:lstStyle/>
          <a:p>
            <a:pPr algn="ctr">
              <a:lnSpc>
                <a:spcPts val="2876"/>
              </a:lnSpc>
              <a:buNone/>
            </a:pPr>
            <a:r>
              <a:rPr lang="en-US" sz="2250" kern="0" spc="22" dirty="0">
                <a:solidFill>
                  <a:srgbClr val="FFFFFF"/>
                </a:solidFill>
                <a:latin typeface="Roboto" pitchFamily="34" charset="0"/>
                <a:ea typeface="Roboto" pitchFamily="34" charset="-122"/>
                <a:cs typeface="Roboto" pitchFamily="34" charset="-120"/>
              </a:rPr>
              <a:t>The Eskridge prospect is strategically located near Maysville with a compact yet promising initial acreage for exploration.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8">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381946"/>
            <a:ext cx="12188952" cy="540855"/>
          </a:xfrm>
          <a:prstGeom prst="rect">
            <a:avLst/>
          </a:prstGeom>
          <a:noFill/>
        </p:spPr>
        <p:txBody>
          <a:bodyPr wrap="square" lIns="0" tIns="0" rIns="0" bIns="0" rtlCol="0" anchor="t"/>
          <a:lstStyle/>
          <a:p>
            <a:pPr algn="ctr">
              <a:lnSpc>
                <a:spcPts val="4260"/>
              </a:lnSpc>
              <a:buNone/>
            </a:pPr>
            <a:r>
              <a:rPr lang="en-US" sz="3750" b="1" dirty="0">
                <a:solidFill>
                  <a:srgbClr val="000000"/>
                </a:solidFill>
                <a:latin typeface="Roboto" pitchFamily="34" charset="0"/>
                <a:ea typeface="Roboto" pitchFamily="34" charset="-122"/>
                <a:cs typeface="Roboto" pitchFamily="34" charset="-120"/>
              </a:rPr>
              <a:t>Primary Target - Oil Creek Sandstone</a:t>
            </a:r>
            <a:endParaRPr lang="en-US" dirty="0"/>
          </a:p>
        </p:txBody>
      </p:sp>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23" y="3785241"/>
            <a:ext cx="12217520" cy="28568"/>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15904" y="1874718"/>
            <a:ext cx="9523" cy="1923569"/>
          </a:xfrm>
          <a:prstGeom prst="rect">
            <a:avLst/>
          </a:prstGeom>
        </p:spPr>
      </p:pic>
      <p:pic>
        <p:nvPicPr>
          <p:cNvPr id="5" name="Object 4"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58754" y="3737628"/>
            <a:ext cx="123794" cy="114271"/>
          </a:xfrm>
          <a:prstGeom prst="rect">
            <a:avLst/>
          </a:prstGeom>
        </p:spPr>
      </p:pic>
      <p:pic>
        <p:nvPicPr>
          <p:cNvPr id="6" name="Object 5"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31809" y="3794764"/>
            <a:ext cx="9523" cy="1037965"/>
          </a:xfrm>
          <a:prstGeom prst="rect">
            <a:avLst/>
          </a:prstGeom>
        </p:spPr>
      </p:pic>
      <p:pic>
        <p:nvPicPr>
          <p:cNvPr id="7" name="Object 6"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74658" y="3737628"/>
            <a:ext cx="114271" cy="114271"/>
          </a:xfrm>
          <a:prstGeom prst="rect">
            <a:avLst/>
          </a:prstGeom>
        </p:spPr>
      </p:pic>
      <p:pic>
        <p:nvPicPr>
          <p:cNvPr id="8" name="Object 7" descr="preencoded.png"/>
          <p:cNvPicPr>
            <a:picLocks noChangeAspect="1"/>
          </p:cNvPicPr>
          <p:nvPr/>
        </p:nvPicPr>
        <p:blipFill>
          <a:blip r:embed="rId9">
            <a:extLst>
              <a:ext uri="{96DAC541-7B7A-43D3-8B79-37D633B846F1}">
                <asvg:svgBlip xmlns:asvg="http://schemas.microsoft.com/office/drawing/2016/SVG/main" r:embed="rId13"/>
              </a:ext>
            </a:extLst>
          </a:blip>
          <a:stretch>
            <a:fillRect/>
          </a:stretch>
        </p:blipFill>
        <p:spPr>
          <a:xfrm>
            <a:off x="6947713" y="2759178"/>
            <a:ext cx="9523" cy="1037965"/>
          </a:xfrm>
          <a:prstGeom prst="rect">
            <a:avLst/>
          </a:prstGeom>
        </p:spPr>
      </p:pic>
      <p:pic>
        <p:nvPicPr>
          <p:cNvPr id="9" name="Object 8" descr="preencoded.png"/>
          <p:cNvPicPr>
            <a:picLocks noChangeAspect="1"/>
          </p:cNvPicPr>
          <p:nvPr/>
        </p:nvPicPr>
        <p:blipFill>
          <a:blip r:embed="rId11">
            <a:extLst>
              <a:ext uri="{96DAC541-7B7A-43D3-8B79-37D633B846F1}">
                <asvg:svgBlip xmlns:asvg="http://schemas.microsoft.com/office/drawing/2016/SVG/main" r:embed="rId14"/>
              </a:ext>
            </a:extLst>
          </a:blip>
          <a:stretch>
            <a:fillRect/>
          </a:stretch>
        </p:blipFill>
        <p:spPr>
          <a:xfrm>
            <a:off x="6890563" y="3737628"/>
            <a:ext cx="114271" cy="114271"/>
          </a:xfrm>
          <a:prstGeom prst="rect">
            <a:avLst/>
          </a:prstGeom>
        </p:spPr>
      </p:pic>
      <p:pic>
        <p:nvPicPr>
          <p:cNvPr id="10" name="Object 9" descr="preencoded.png"/>
          <p:cNvPicPr>
            <a:picLocks noChangeAspect="1"/>
          </p:cNvPicPr>
          <p:nvPr/>
        </p:nvPicPr>
        <p:blipFill>
          <a:blip r:embed="rId9">
            <a:extLst>
              <a:ext uri="{96DAC541-7B7A-43D3-8B79-37D633B846F1}">
                <asvg:svgBlip xmlns:asvg="http://schemas.microsoft.com/office/drawing/2016/SVG/main" r:embed="rId15"/>
              </a:ext>
            </a:extLst>
          </a:blip>
          <a:stretch>
            <a:fillRect/>
          </a:stretch>
        </p:blipFill>
        <p:spPr>
          <a:xfrm>
            <a:off x="9263618" y="3794764"/>
            <a:ext cx="9523" cy="1037965"/>
          </a:xfrm>
          <a:prstGeom prst="rect">
            <a:avLst/>
          </a:prstGeom>
        </p:spPr>
      </p:pic>
      <p:pic>
        <p:nvPicPr>
          <p:cNvPr id="11" name="Object 10" descr="preencoded.png"/>
          <p:cNvPicPr>
            <a:picLocks noChangeAspect="1"/>
          </p:cNvPicPr>
          <p:nvPr/>
        </p:nvPicPr>
        <p:blipFill>
          <a:blip r:embed="rId11">
            <a:extLst>
              <a:ext uri="{96DAC541-7B7A-43D3-8B79-37D633B846F1}">
                <asvg:svgBlip xmlns:asvg="http://schemas.microsoft.com/office/drawing/2016/SVG/main" r:embed="rId16"/>
              </a:ext>
            </a:extLst>
          </a:blip>
          <a:stretch>
            <a:fillRect/>
          </a:stretch>
        </p:blipFill>
        <p:spPr>
          <a:xfrm>
            <a:off x="9206467" y="3737628"/>
            <a:ext cx="114271" cy="114271"/>
          </a:xfrm>
          <a:prstGeom prst="rect">
            <a:avLst/>
          </a:prstGeom>
        </p:spPr>
      </p:pic>
      <p:sp>
        <p:nvSpPr>
          <p:cNvPr id="12" name="Object 11"/>
          <p:cNvSpPr/>
          <p:nvPr/>
        </p:nvSpPr>
        <p:spPr>
          <a:xfrm>
            <a:off x="2249135" y="1741341"/>
            <a:ext cx="133314" cy="133317"/>
          </a:xfrm>
          <a:prstGeom prst="ellipse">
            <a:avLst/>
          </a:prstGeom>
          <a:solidFill>
            <a:srgbClr val="0E6F94"/>
          </a:solidFill>
        </p:spPr>
        <p:txBody>
          <a:bodyPr/>
          <a:lstStyle/>
          <a:p>
            <a:endParaRPr lang="en-US"/>
          </a:p>
        </p:txBody>
      </p:sp>
      <p:sp>
        <p:nvSpPr>
          <p:cNvPr id="13" name="Object 12"/>
          <p:cNvSpPr/>
          <p:nvPr/>
        </p:nvSpPr>
        <p:spPr>
          <a:xfrm>
            <a:off x="2477785" y="1665476"/>
            <a:ext cx="1990227" cy="292077"/>
          </a:xfrm>
          <a:prstGeom prst="rect">
            <a:avLst/>
          </a:prstGeom>
          <a:noFill/>
        </p:spPr>
        <p:txBody>
          <a:bodyPr wrap="square" lIns="0" tIns="0" rIns="0" bIns="0" rtlCol="0" anchor="t"/>
          <a:lstStyle/>
          <a:p>
            <a:pPr algn="l">
              <a:lnSpc>
                <a:spcPts val="2300"/>
              </a:lnSpc>
              <a:buNone/>
            </a:pPr>
            <a:r>
              <a:rPr lang="en-US" sz="1800" kern="0" spc="18" dirty="0">
                <a:solidFill>
                  <a:srgbClr val="000000"/>
                </a:solidFill>
                <a:latin typeface="Roboto" pitchFamily="34" charset="0"/>
                <a:ea typeface="Roboto" pitchFamily="34" charset="-122"/>
                <a:cs typeface="Roboto" pitchFamily="34" charset="-120"/>
              </a:rPr>
              <a:t>2.9 BCF</a:t>
            </a:r>
            <a:endParaRPr lang="en-US" dirty="0"/>
          </a:p>
        </p:txBody>
      </p:sp>
      <p:sp>
        <p:nvSpPr>
          <p:cNvPr id="14" name="Object 13"/>
          <p:cNvSpPr/>
          <p:nvPr/>
        </p:nvSpPr>
        <p:spPr>
          <a:xfrm>
            <a:off x="2477785" y="2014837"/>
            <a:ext cx="1990227" cy="1622119"/>
          </a:xfrm>
          <a:prstGeom prst="rect">
            <a:avLst/>
          </a:prstGeom>
          <a:noFill/>
        </p:spPr>
        <p:txBody>
          <a:bodyPr wrap="square" lIns="0" tIns="0" rIns="0" bIns="0" rtlCol="0" anchor="t"/>
          <a:lstStyle/>
          <a:p>
            <a:pPr algn="l">
              <a:lnSpc>
                <a:spcPts val="2130"/>
              </a:lnSpc>
              <a:spcBef>
                <a:spcPts val="443"/>
              </a:spcBef>
              <a:buNone/>
            </a:pPr>
            <a:r>
              <a:rPr lang="en-US" sz="1500" kern="0" spc="15" dirty="0">
                <a:solidFill>
                  <a:srgbClr val="000000">
                    <a:alpha val="80000"/>
                  </a:srgbClr>
                </a:solidFill>
                <a:latin typeface="Roboto" pitchFamily="34" charset="0"/>
                <a:ea typeface="Roboto" pitchFamily="34" charset="-122"/>
                <a:cs typeface="Roboto" pitchFamily="34" charset="-120"/>
              </a:rPr>
              <a:t>Existing well produced 2.9 BCF gas from Oil Creek sandstone before being plugged due to downhole failure</a:t>
            </a:r>
            <a:endParaRPr lang="en-US" dirty="0"/>
          </a:p>
        </p:txBody>
      </p:sp>
      <p:sp>
        <p:nvSpPr>
          <p:cNvPr id="15" name="Object 14"/>
          <p:cNvSpPr/>
          <p:nvPr/>
        </p:nvSpPr>
        <p:spPr>
          <a:xfrm>
            <a:off x="4565040" y="4830241"/>
            <a:ext cx="133314" cy="133317"/>
          </a:xfrm>
          <a:prstGeom prst="ellipse">
            <a:avLst/>
          </a:prstGeom>
          <a:solidFill>
            <a:srgbClr val="0E6F94"/>
          </a:solidFill>
        </p:spPr>
        <p:txBody>
          <a:bodyPr/>
          <a:lstStyle/>
          <a:p>
            <a:endParaRPr lang="en-US"/>
          </a:p>
        </p:txBody>
      </p:sp>
      <p:sp>
        <p:nvSpPr>
          <p:cNvPr id="16" name="Object 15"/>
          <p:cNvSpPr/>
          <p:nvPr/>
        </p:nvSpPr>
        <p:spPr>
          <a:xfrm>
            <a:off x="4793686" y="4754423"/>
            <a:ext cx="1969278" cy="292077"/>
          </a:xfrm>
          <a:prstGeom prst="rect">
            <a:avLst/>
          </a:prstGeom>
          <a:noFill/>
        </p:spPr>
        <p:txBody>
          <a:bodyPr wrap="square" lIns="0" tIns="0" rIns="0" bIns="0" rtlCol="0" anchor="t"/>
          <a:lstStyle/>
          <a:p>
            <a:pPr algn="l">
              <a:lnSpc>
                <a:spcPts val="2300"/>
              </a:lnSpc>
              <a:buNone/>
            </a:pPr>
            <a:r>
              <a:rPr lang="en-US" sz="1800" kern="0" spc="18" dirty="0">
                <a:solidFill>
                  <a:srgbClr val="000000"/>
                </a:solidFill>
                <a:latin typeface="Roboto" pitchFamily="34" charset="0"/>
                <a:ea typeface="Roboto" pitchFamily="34" charset="-122"/>
                <a:cs typeface="Roboto" pitchFamily="34" charset="-120"/>
              </a:rPr>
              <a:t>3,000,000 MCF</a:t>
            </a:r>
            <a:endParaRPr lang="en-US" dirty="0"/>
          </a:p>
        </p:txBody>
      </p:sp>
      <p:sp>
        <p:nvSpPr>
          <p:cNvPr id="17" name="Object 16"/>
          <p:cNvSpPr/>
          <p:nvPr/>
        </p:nvSpPr>
        <p:spPr>
          <a:xfrm>
            <a:off x="4793686" y="5103784"/>
            <a:ext cx="1969278" cy="811059"/>
          </a:xfrm>
          <a:prstGeom prst="rect">
            <a:avLst/>
          </a:prstGeom>
          <a:noFill/>
        </p:spPr>
        <p:txBody>
          <a:bodyPr wrap="square" lIns="0" tIns="0" rIns="0" bIns="0" rtlCol="0" anchor="t"/>
          <a:lstStyle/>
          <a:p>
            <a:pPr algn="l">
              <a:lnSpc>
                <a:spcPts val="2130"/>
              </a:lnSpc>
              <a:spcBef>
                <a:spcPts val="443"/>
              </a:spcBef>
              <a:buNone/>
            </a:pPr>
            <a:r>
              <a:rPr lang="en-US" sz="1500" kern="0" spc="15" dirty="0">
                <a:solidFill>
                  <a:srgbClr val="000000">
                    <a:alpha val="80000"/>
                  </a:srgbClr>
                </a:solidFill>
                <a:latin typeface="Roboto" pitchFamily="34" charset="0"/>
                <a:ea typeface="Roboto" pitchFamily="34" charset="-122"/>
                <a:cs typeface="Roboto" pitchFamily="34" charset="-120"/>
              </a:rPr>
              <a:t>Estimated remaining gas reserves in Oil Creek sandstone</a:t>
            </a:r>
            <a:endParaRPr lang="en-US" dirty="0"/>
          </a:p>
        </p:txBody>
      </p:sp>
      <p:sp>
        <p:nvSpPr>
          <p:cNvPr id="18" name="Object 17"/>
          <p:cNvSpPr/>
          <p:nvPr/>
        </p:nvSpPr>
        <p:spPr>
          <a:xfrm>
            <a:off x="6880982" y="2625755"/>
            <a:ext cx="133314" cy="133317"/>
          </a:xfrm>
          <a:prstGeom prst="ellipse">
            <a:avLst/>
          </a:prstGeom>
          <a:solidFill>
            <a:srgbClr val="0E6F94"/>
          </a:solidFill>
        </p:spPr>
        <p:txBody>
          <a:bodyPr/>
          <a:lstStyle/>
          <a:p>
            <a:endParaRPr lang="en-US"/>
          </a:p>
        </p:txBody>
      </p:sp>
      <p:sp>
        <p:nvSpPr>
          <p:cNvPr id="19" name="Object 18"/>
          <p:cNvSpPr/>
          <p:nvPr/>
        </p:nvSpPr>
        <p:spPr>
          <a:xfrm>
            <a:off x="7109587" y="2549937"/>
            <a:ext cx="1969278" cy="292077"/>
          </a:xfrm>
          <a:prstGeom prst="rect">
            <a:avLst/>
          </a:prstGeom>
          <a:noFill/>
        </p:spPr>
        <p:txBody>
          <a:bodyPr wrap="square" lIns="0" tIns="0" rIns="0" bIns="0" rtlCol="0" anchor="t"/>
          <a:lstStyle/>
          <a:p>
            <a:pPr algn="l">
              <a:lnSpc>
                <a:spcPts val="2300"/>
              </a:lnSpc>
              <a:buNone/>
            </a:pPr>
            <a:r>
              <a:rPr lang="en-US" sz="1800" kern="0" spc="18" dirty="0">
                <a:solidFill>
                  <a:srgbClr val="000000"/>
                </a:solidFill>
                <a:latin typeface="Roboto" pitchFamily="34" charset="0"/>
                <a:ea typeface="Roboto" pitchFamily="34" charset="-122"/>
                <a:cs typeface="Roboto" pitchFamily="34" charset="-120"/>
              </a:rPr>
              <a:t>50,000 BBL</a:t>
            </a:r>
            <a:endParaRPr lang="en-US" dirty="0"/>
          </a:p>
        </p:txBody>
      </p:sp>
      <p:sp>
        <p:nvSpPr>
          <p:cNvPr id="20" name="Object 19"/>
          <p:cNvSpPr/>
          <p:nvPr/>
        </p:nvSpPr>
        <p:spPr>
          <a:xfrm>
            <a:off x="7109587" y="2899298"/>
            <a:ext cx="1969278" cy="811059"/>
          </a:xfrm>
          <a:prstGeom prst="rect">
            <a:avLst/>
          </a:prstGeom>
          <a:noFill/>
        </p:spPr>
        <p:txBody>
          <a:bodyPr wrap="square" lIns="0" tIns="0" rIns="0" bIns="0" rtlCol="0" anchor="t"/>
          <a:lstStyle/>
          <a:p>
            <a:pPr algn="l">
              <a:lnSpc>
                <a:spcPts val="2130"/>
              </a:lnSpc>
              <a:spcBef>
                <a:spcPts val="443"/>
              </a:spcBef>
              <a:buNone/>
            </a:pPr>
            <a:r>
              <a:rPr lang="en-US" sz="1500" kern="0" spc="15" dirty="0">
                <a:solidFill>
                  <a:srgbClr val="000000">
                    <a:alpha val="80000"/>
                  </a:srgbClr>
                </a:solidFill>
                <a:latin typeface="Roboto" pitchFamily="34" charset="0"/>
                <a:ea typeface="Roboto" pitchFamily="34" charset="-122"/>
                <a:cs typeface="Roboto" pitchFamily="34" charset="-120"/>
              </a:rPr>
              <a:t>Estimated remaining oil reserves in Oil Creek sandstone</a:t>
            </a:r>
            <a:endParaRPr lang="en-US" dirty="0"/>
          </a:p>
        </p:txBody>
      </p:sp>
      <p:sp>
        <p:nvSpPr>
          <p:cNvPr id="21" name="Object 20"/>
          <p:cNvSpPr/>
          <p:nvPr/>
        </p:nvSpPr>
        <p:spPr>
          <a:xfrm>
            <a:off x="9196924" y="4830241"/>
            <a:ext cx="133314" cy="133317"/>
          </a:xfrm>
          <a:prstGeom prst="ellipse">
            <a:avLst/>
          </a:prstGeom>
          <a:solidFill>
            <a:srgbClr val="0E6F94"/>
          </a:solidFill>
        </p:spPr>
        <p:txBody>
          <a:bodyPr/>
          <a:lstStyle/>
          <a:p>
            <a:endParaRPr lang="en-US"/>
          </a:p>
        </p:txBody>
      </p:sp>
      <p:sp>
        <p:nvSpPr>
          <p:cNvPr id="22" name="Object 21"/>
          <p:cNvSpPr/>
          <p:nvPr/>
        </p:nvSpPr>
        <p:spPr>
          <a:xfrm>
            <a:off x="9425488" y="4754423"/>
            <a:ext cx="1906428" cy="292077"/>
          </a:xfrm>
          <a:prstGeom prst="rect">
            <a:avLst/>
          </a:prstGeom>
          <a:noFill/>
        </p:spPr>
        <p:txBody>
          <a:bodyPr wrap="square" lIns="0" tIns="0" rIns="0" bIns="0" rtlCol="0" anchor="t"/>
          <a:lstStyle/>
          <a:p>
            <a:pPr algn="l">
              <a:lnSpc>
                <a:spcPts val="2300"/>
              </a:lnSpc>
              <a:buNone/>
            </a:pPr>
            <a:r>
              <a:rPr lang="en-US" sz="1800" kern="0" spc="18" dirty="0">
                <a:solidFill>
                  <a:srgbClr val="000000"/>
                </a:solidFill>
                <a:latin typeface="Roboto" pitchFamily="34" charset="0"/>
                <a:ea typeface="Roboto" pitchFamily="34" charset="-122"/>
                <a:cs typeface="Roboto" pitchFamily="34" charset="-120"/>
              </a:rPr>
              <a:t>Primary Target</a:t>
            </a:r>
            <a:endParaRPr lang="en-US" dirty="0"/>
          </a:p>
        </p:txBody>
      </p:sp>
      <p:sp>
        <p:nvSpPr>
          <p:cNvPr id="23" name="Object 22"/>
          <p:cNvSpPr/>
          <p:nvPr/>
        </p:nvSpPr>
        <p:spPr>
          <a:xfrm>
            <a:off x="9425488" y="5103784"/>
            <a:ext cx="1906428" cy="811059"/>
          </a:xfrm>
          <a:prstGeom prst="rect">
            <a:avLst/>
          </a:prstGeom>
          <a:noFill/>
        </p:spPr>
        <p:txBody>
          <a:bodyPr wrap="square" lIns="0" tIns="0" rIns="0" bIns="0" rtlCol="0" anchor="t"/>
          <a:lstStyle/>
          <a:p>
            <a:pPr algn="l">
              <a:lnSpc>
                <a:spcPts val="2130"/>
              </a:lnSpc>
              <a:spcBef>
                <a:spcPts val="443"/>
              </a:spcBef>
              <a:buNone/>
            </a:pPr>
            <a:r>
              <a:rPr lang="en-US" sz="1500" kern="0" spc="15" dirty="0">
                <a:solidFill>
                  <a:srgbClr val="000000">
                    <a:alpha val="80000"/>
                  </a:srgbClr>
                </a:solidFill>
                <a:latin typeface="Roboto" pitchFamily="34" charset="0"/>
                <a:ea typeface="Roboto" pitchFamily="34" charset="-122"/>
                <a:cs typeface="Roboto" pitchFamily="34" charset="-120"/>
              </a:rPr>
              <a:t>Oil Creek sandstone is the primary drilling target</a:t>
            </a:r>
            <a:endParaRPr lang="en-US" dirty="0"/>
          </a:p>
        </p:txBody>
      </p:sp>
      <p:sp>
        <p:nvSpPr>
          <p:cNvPr id="24" name="Object 23"/>
          <p:cNvSpPr/>
          <p:nvPr/>
        </p:nvSpPr>
        <p:spPr>
          <a:xfrm>
            <a:off x="11769957" y="6493384"/>
            <a:ext cx="228543" cy="243273"/>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9">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0" y="381946"/>
            <a:ext cx="12188952" cy="540855"/>
          </a:xfrm>
          <a:prstGeom prst="rect">
            <a:avLst/>
          </a:prstGeom>
          <a:noFill/>
        </p:spPr>
        <p:txBody>
          <a:bodyPr wrap="square" lIns="0" tIns="0" rIns="0" bIns="0" rtlCol="0" anchor="t"/>
          <a:lstStyle/>
          <a:p>
            <a:pPr algn="ctr">
              <a:lnSpc>
                <a:spcPts val="4260"/>
              </a:lnSpc>
              <a:buNone/>
            </a:pPr>
            <a:r>
              <a:rPr lang="en-US" sz="3750" b="1" dirty="0">
                <a:solidFill>
                  <a:srgbClr val="FFFFFF"/>
                </a:solidFill>
                <a:latin typeface="Roboto" pitchFamily="34" charset="0"/>
                <a:ea typeface="Roboto" pitchFamily="34" charset="-122"/>
                <a:cs typeface="Roboto" pitchFamily="34" charset="-120"/>
              </a:rPr>
              <a:t>Additional Target - Arbuckle Formation</a:t>
            </a:r>
            <a:endParaRPr lang="en-US" dirty="0"/>
          </a:p>
        </p:txBody>
      </p:sp>
      <p:sp>
        <p:nvSpPr>
          <p:cNvPr id="3" name="Object 2"/>
          <p:cNvSpPr/>
          <p:nvPr/>
        </p:nvSpPr>
        <p:spPr>
          <a:xfrm>
            <a:off x="476131" y="1590277"/>
            <a:ext cx="5523119" cy="3447188"/>
          </a:xfrm>
          <a:prstGeom prst="rect">
            <a:avLst/>
          </a:prstGeom>
          <a:solidFill>
            <a:srgbClr val="0E6F94"/>
          </a:solidFill>
        </p:spPr>
        <p:txBody>
          <a:bodyPr/>
          <a:lstStyle/>
          <a:p>
            <a:endParaRPr lang="en-US"/>
          </a:p>
        </p:txBody>
      </p:sp>
      <p:pic>
        <p:nvPicPr>
          <p:cNvPr id="4" name="Object 3" descr="preencoded.png"/>
          <p:cNvPicPr>
            <a:picLocks noChangeAspect="1"/>
          </p:cNvPicPr>
          <p:nvPr/>
        </p:nvPicPr>
        <p:blipFill>
          <a:blip r:embed="rId3"/>
          <a:srcRect l="3437" t="14480" r="3437" b="14480"/>
          <a:stretch/>
        </p:blipFill>
        <p:spPr>
          <a:xfrm>
            <a:off x="476131" y="1590277"/>
            <a:ext cx="5523119" cy="3447188"/>
          </a:xfrm>
          <a:prstGeom prst="rect">
            <a:avLst/>
          </a:prstGeom>
        </p:spPr>
      </p:pic>
      <p:sp>
        <p:nvSpPr>
          <p:cNvPr id="5" name="Object 4"/>
          <p:cNvSpPr/>
          <p:nvPr/>
        </p:nvSpPr>
        <p:spPr>
          <a:xfrm>
            <a:off x="199975" y="5166467"/>
            <a:ext cx="6075431" cy="292077"/>
          </a:xfrm>
          <a:prstGeom prst="rect">
            <a:avLst/>
          </a:prstGeom>
          <a:noFill/>
        </p:spPr>
        <p:txBody>
          <a:bodyPr wrap="square" lIns="0" tIns="0" rIns="0" bIns="0" rtlCol="0" anchor="t"/>
          <a:lstStyle/>
          <a:p>
            <a:pPr algn="ctr">
              <a:lnSpc>
                <a:spcPts val="2300"/>
              </a:lnSpc>
              <a:buNone/>
            </a:pPr>
            <a:r>
              <a:rPr lang="en-US" sz="1800" kern="0" spc="18" dirty="0">
                <a:solidFill>
                  <a:srgbClr val="FFFFFF"/>
                </a:solidFill>
                <a:latin typeface="Roboto" pitchFamily="34" charset="0"/>
                <a:ea typeface="Roboto" pitchFamily="34" charset="-122"/>
                <a:cs typeface="Roboto" pitchFamily="34" charset="-120"/>
              </a:rPr>
              <a:t>Arbuckle Formation Map</a:t>
            </a:r>
            <a:endParaRPr lang="en-US" dirty="0"/>
          </a:p>
        </p:txBody>
      </p:sp>
      <p:sp>
        <p:nvSpPr>
          <p:cNvPr id="6" name="Object 5"/>
          <p:cNvSpPr/>
          <p:nvPr/>
        </p:nvSpPr>
        <p:spPr>
          <a:xfrm>
            <a:off x="199975" y="5515828"/>
            <a:ext cx="6075431" cy="540706"/>
          </a:xfrm>
          <a:prstGeom prst="rect">
            <a:avLst/>
          </a:prstGeom>
          <a:noFill/>
        </p:spPr>
        <p:txBody>
          <a:bodyPr wrap="square" lIns="0" tIns="0" rIns="0" bIns="0" rtlCol="0" anchor="t"/>
          <a:lstStyle/>
          <a:p>
            <a:pPr algn="ctr">
              <a:lnSpc>
                <a:spcPts val="2130"/>
              </a:lnSpc>
              <a:spcBef>
                <a:spcPts val="443"/>
              </a:spcBef>
              <a:buNone/>
            </a:pPr>
            <a:r>
              <a:rPr lang="en-US" sz="1500" kern="0" spc="15" dirty="0">
                <a:solidFill>
                  <a:srgbClr val="FFFFFF">
                    <a:alpha val="80000"/>
                  </a:srgbClr>
                </a:solidFill>
                <a:latin typeface="Roboto" pitchFamily="34" charset="0"/>
                <a:ea typeface="Roboto" pitchFamily="34" charset="-122"/>
                <a:cs typeface="Roboto" pitchFamily="34" charset="-120"/>
              </a:rPr>
              <a:t>A map showing the extent and depth of the Arbuckle formation within the prospect area.</a:t>
            </a:r>
            <a:endParaRPr lang="en-US" dirty="0"/>
          </a:p>
        </p:txBody>
      </p:sp>
      <p:sp>
        <p:nvSpPr>
          <p:cNvPr id="7" name="Object 6"/>
          <p:cNvSpPr/>
          <p:nvPr/>
        </p:nvSpPr>
        <p:spPr>
          <a:xfrm>
            <a:off x="6189702" y="1590277"/>
            <a:ext cx="5523119" cy="3447188"/>
          </a:xfrm>
          <a:prstGeom prst="rect">
            <a:avLst/>
          </a:prstGeom>
          <a:solidFill>
            <a:srgbClr val="EFEEE4"/>
          </a:solidFill>
        </p:spPr>
        <p:txBody>
          <a:bodyPr/>
          <a:lstStyle/>
          <a:p>
            <a:endParaRPr lang="en-US"/>
          </a:p>
        </p:txBody>
      </p:sp>
      <p:pic>
        <p:nvPicPr>
          <p:cNvPr id="8" name="Object 7" descr="preencoded.png"/>
          <p:cNvPicPr>
            <a:picLocks noChangeAspect="1"/>
          </p:cNvPicPr>
          <p:nvPr/>
        </p:nvPicPr>
        <p:blipFill>
          <a:blip r:embed="rId4"/>
          <a:srcRect l="28354" r="28354"/>
          <a:stretch/>
        </p:blipFill>
        <p:spPr>
          <a:xfrm>
            <a:off x="6189702" y="1590277"/>
            <a:ext cx="5523119" cy="3447188"/>
          </a:xfrm>
          <a:prstGeom prst="rect">
            <a:avLst/>
          </a:prstGeom>
        </p:spPr>
      </p:pic>
      <p:sp>
        <p:nvSpPr>
          <p:cNvPr id="9" name="Object 8"/>
          <p:cNvSpPr/>
          <p:nvPr/>
        </p:nvSpPr>
        <p:spPr>
          <a:xfrm>
            <a:off x="5913546" y="5166467"/>
            <a:ext cx="6075431" cy="292077"/>
          </a:xfrm>
          <a:prstGeom prst="rect">
            <a:avLst/>
          </a:prstGeom>
          <a:noFill/>
        </p:spPr>
        <p:txBody>
          <a:bodyPr wrap="square" lIns="0" tIns="0" rIns="0" bIns="0" rtlCol="0" anchor="t"/>
          <a:lstStyle/>
          <a:p>
            <a:pPr algn="ctr">
              <a:lnSpc>
                <a:spcPts val="2300"/>
              </a:lnSpc>
              <a:buNone/>
            </a:pPr>
            <a:r>
              <a:rPr lang="en-US" sz="1800" kern="0" spc="18" dirty="0">
                <a:solidFill>
                  <a:srgbClr val="FFFFFF"/>
                </a:solidFill>
                <a:latin typeface="Roboto" pitchFamily="34" charset="0"/>
                <a:ea typeface="Roboto" pitchFamily="34" charset="-122"/>
                <a:cs typeface="Roboto" pitchFamily="34" charset="-120"/>
              </a:rPr>
              <a:t>Nearby Productive Arbuckle Wells</a:t>
            </a:r>
            <a:endParaRPr lang="en-US" dirty="0"/>
          </a:p>
        </p:txBody>
      </p:sp>
      <p:sp>
        <p:nvSpPr>
          <p:cNvPr id="10" name="Object 9"/>
          <p:cNvSpPr/>
          <p:nvPr/>
        </p:nvSpPr>
        <p:spPr>
          <a:xfrm>
            <a:off x="5913546" y="5515828"/>
            <a:ext cx="6075431" cy="540706"/>
          </a:xfrm>
          <a:prstGeom prst="rect">
            <a:avLst/>
          </a:prstGeom>
          <a:noFill/>
        </p:spPr>
        <p:txBody>
          <a:bodyPr wrap="square" lIns="0" tIns="0" rIns="0" bIns="0" rtlCol="0" anchor="t"/>
          <a:lstStyle/>
          <a:p>
            <a:pPr algn="ctr">
              <a:lnSpc>
                <a:spcPts val="2130"/>
              </a:lnSpc>
              <a:spcBef>
                <a:spcPts val="443"/>
              </a:spcBef>
              <a:buNone/>
            </a:pPr>
            <a:r>
              <a:rPr lang="en-US" sz="1500" kern="0" spc="15" dirty="0">
                <a:solidFill>
                  <a:srgbClr val="FFFFFF">
                    <a:alpha val="80000"/>
                  </a:srgbClr>
                </a:solidFill>
                <a:latin typeface="Roboto" pitchFamily="34" charset="0"/>
                <a:ea typeface="Roboto" pitchFamily="34" charset="-122"/>
                <a:cs typeface="Roboto" pitchFamily="34" charset="-120"/>
              </a:rPr>
              <a:t>This map shows wells that have produced from the Arbuckle formation in the immediate vicinity.</a:t>
            </a:r>
            <a:endParaRPr lang="en-US" dirty="0"/>
          </a:p>
        </p:txBody>
      </p:sp>
      <p:sp>
        <p:nvSpPr>
          <p:cNvPr id="11" name="Object 10"/>
          <p:cNvSpPr/>
          <p:nvPr/>
        </p:nvSpPr>
        <p:spPr>
          <a:xfrm>
            <a:off x="11769957" y="6493384"/>
            <a:ext cx="228543" cy="243273"/>
          </a:xfrm>
          <a:prstGeom prst="rect">
            <a:avLst/>
          </a:prstGeom>
          <a:noFill/>
        </p:spPr>
        <p:txBody>
          <a:bodyPr/>
          <a:lstStyle/>
          <a:p>
            <a:endParaRPr lang="en-US"/>
          </a:p>
        </p:txBody>
      </p:sp>
      <p:sp>
        <p:nvSpPr>
          <p:cNvPr id="12" name="Object 11"/>
          <p:cNvSpPr/>
          <p:nvPr/>
        </p:nvSpPr>
        <p:spPr>
          <a:xfrm>
            <a:off x="9360878" y="3761075"/>
            <a:ext cx="306495" cy="306495"/>
          </a:xfrm>
          <a:prstGeom prst="ellipse">
            <a:avLst/>
          </a:prstGeom>
          <a:solidFill>
            <a:srgbClr val="0E6F94"/>
          </a:solidFill>
        </p:spPr>
        <p:txBody>
          <a:bodyPr/>
          <a:lstStyle/>
          <a:p>
            <a:endParaRPr lang="en-US"/>
          </a:p>
        </p:txBody>
      </p:sp>
      <p:pic>
        <p:nvPicPr>
          <p:cNvPr id="13" name="Object 12"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6709" y="3838776"/>
            <a:ext cx="152362" cy="142839"/>
          </a:xfrm>
          <a:prstGeom prst="rect">
            <a:avLst/>
          </a:prstGeom>
        </p:spPr>
      </p:pic>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30">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381946"/>
            <a:ext cx="12188952" cy="540855"/>
          </a:xfrm>
          <a:prstGeom prst="rect">
            <a:avLst/>
          </a:prstGeom>
          <a:noFill/>
        </p:spPr>
        <p:txBody>
          <a:bodyPr wrap="square" lIns="0" tIns="0" rIns="0" bIns="0" rtlCol="0" anchor="t"/>
          <a:lstStyle/>
          <a:p>
            <a:pPr algn="ctr">
              <a:lnSpc>
                <a:spcPts val="4260"/>
              </a:lnSpc>
              <a:buNone/>
            </a:pPr>
            <a:r>
              <a:rPr lang="en-US" sz="3750" b="1" dirty="0">
                <a:solidFill>
                  <a:srgbClr val="000000"/>
                </a:solidFill>
                <a:latin typeface="Roboto" pitchFamily="34" charset="0"/>
                <a:ea typeface="Roboto" pitchFamily="34" charset="-122"/>
                <a:cs typeface="Roboto" pitchFamily="34" charset="-120"/>
              </a:rPr>
              <a:t>AFE and Economic Analysis</a:t>
            </a:r>
            <a:endParaRPr lang="en-US" dirty="0"/>
          </a:p>
        </p:txBody>
      </p:sp>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6131" y="1590277"/>
            <a:ext cx="11246213" cy="4428018"/>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6131" y="1590277"/>
            <a:ext cx="11246213" cy="4418495"/>
          </a:xfrm>
          <a:prstGeom prst="rect">
            <a:avLst/>
          </a:prstGeom>
        </p:spPr>
      </p:pic>
      <p:sp>
        <p:nvSpPr>
          <p:cNvPr id="5" name="Object 4"/>
          <p:cNvSpPr/>
          <p:nvPr/>
        </p:nvSpPr>
        <p:spPr>
          <a:xfrm>
            <a:off x="476131" y="1590277"/>
            <a:ext cx="5618345" cy="575083"/>
          </a:xfrm>
          <a:prstGeom prst="rect">
            <a:avLst/>
          </a:prstGeom>
          <a:noFill/>
        </p:spPr>
        <p:txBody>
          <a:bodyPr wrap="square" rtlCol="0" anchor="ctr">
            <a:normAutofit fontScale="85000" lnSpcReduction="20000"/>
          </a:bodyPr>
          <a:lstStyle/>
          <a:p>
            <a:pPr algn="ctr">
              <a:buNone/>
            </a:pPr>
            <a:r>
              <a:rPr lang="en-US" sz="2000" dirty="0">
                <a:solidFill>
                  <a:srgbClr val="FFFFFF"/>
                </a:solidFill>
                <a:latin typeface="Roboto Regular" pitchFamily="34" charset="0"/>
                <a:ea typeface="Roboto Regular" pitchFamily="34" charset="-122"/>
                <a:cs typeface="Roboto Regular" pitchFamily="34" charset="-120"/>
              </a:rPr>
              <a:t>Prospect Details</a:t>
            </a:r>
            <a:endParaRPr lang="en-US" dirty="0"/>
          </a:p>
        </p:txBody>
      </p:sp>
      <p:sp>
        <p:nvSpPr>
          <p:cNvPr id="6" name="Object 5"/>
          <p:cNvSpPr/>
          <p:nvPr/>
        </p:nvSpPr>
        <p:spPr>
          <a:xfrm>
            <a:off x="6094476" y="1590277"/>
            <a:ext cx="5618345" cy="575083"/>
          </a:xfrm>
          <a:prstGeom prst="rect">
            <a:avLst/>
          </a:prstGeom>
          <a:noFill/>
        </p:spPr>
        <p:txBody>
          <a:bodyPr wrap="square" rtlCol="0" anchor="ctr">
            <a:normAutofit fontScale="85000" lnSpcReduction="20000"/>
          </a:bodyPr>
          <a:lstStyle/>
          <a:p>
            <a:pPr algn="ctr">
              <a:buNone/>
            </a:pPr>
            <a:r>
              <a:rPr lang="en-US" sz="2000" dirty="0">
                <a:solidFill>
                  <a:srgbClr val="FFFFFF"/>
                </a:solidFill>
                <a:latin typeface="Roboto Regular" pitchFamily="34" charset="0"/>
                <a:ea typeface="Roboto Regular" pitchFamily="34" charset="-122"/>
                <a:cs typeface="Roboto Regular" pitchFamily="34" charset="-120"/>
              </a:rPr>
              <a:t>Value</a:t>
            </a:r>
            <a:endParaRPr lang="en-US" dirty="0"/>
          </a:p>
        </p:txBody>
      </p:sp>
      <p:sp>
        <p:nvSpPr>
          <p:cNvPr id="7" name="Object 6"/>
          <p:cNvSpPr/>
          <p:nvPr/>
        </p:nvSpPr>
        <p:spPr>
          <a:xfrm>
            <a:off x="476131" y="2165361"/>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Total Investment</a:t>
            </a:r>
            <a:endParaRPr lang="en-US" dirty="0"/>
          </a:p>
        </p:txBody>
      </p:sp>
      <p:sp>
        <p:nvSpPr>
          <p:cNvPr id="8" name="Object 7"/>
          <p:cNvSpPr/>
          <p:nvPr/>
        </p:nvSpPr>
        <p:spPr>
          <a:xfrm>
            <a:off x="6094476" y="2165361"/>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$1,616,100</a:t>
            </a:r>
            <a:endParaRPr lang="en-US" dirty="0"/>
          </a:p>
        </p:txBody>
      </p:sp>
      <p:sp>
        <p:nvSpPr>
          <p:cNvPr id="9" name="Object 8"/>
          <p:cNvSpPr/>
          <p:nvPr/>
        </p:nvSpPr>
        <p:spPr>
          <a:xfrm>
            <a:off x="476131" y="2932139"/>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Estimated Oil Reserves</a:t>
            </a:r>
            <a:endParaRPr lang="en-US" dirty="0"/>
          </a:p>
        </p:txBody>
      </p:sp>
      <p:sp>
        <p:nvSpPr>
          <p:cNvPr id="10" name="Object 9"/>
          <p:cNvSpPr/>
          <p:nvPr/>
        </p:nvSpPr>
        <p:spPr>
          <a:xfrm>
            <a:off x="6094476" y="2932139"/>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50,000 Bbls</a:t>
            </a:r>
            <a:endParaRPr lang="en-US" dirty="0"/>
          </a:p>
        </p:txBody>
      </p:sp>
      <p:sp>
        <p:nvSpPr>
          <p:cNvPr id="11" name="Object 10"/>
          <p:cNvSpPr/>
          <p:nvPr/>
        </p:nvSpPr>
        <p:spPr>
          <a:xfrm>
            <a:off x="476131" y="3698916"/>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Estimated Gas Reserves</a:t>
            </a:r>
            <a:endParaRPr lang="en-US" dirty="0"/>
          </a:p>
        </p:txBody>
      </p:sp>
      <p:sp>
        <p:nvSpPr>
          <p:cNvPr id="12" name="Object 11"/>
          <p:cNvSpPr/>
          <p:nvPr/>
        </p:nvSpPr>
        <p:spPr>
          <a:xfrm>
            <a:off x="6094476" y="3698916"/>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3,000,000 MCF</a:t>
            </a:r>
            <a:endParaRPr lang="en-US" dirty="0"/>
          </a:p>
        </p:txBody>
      </p:sp>
      <p:sp>
        <p:nvSpPr>
          <p:cNvPr id="13" name="Object 12"/>
          <p:cNvSpPr/>
          <p:nvPr/>
        </p:nvSpPr>
        <p:spPr>
          <a:xfrm>
            <a:off x="476131" y="4465694"/>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Estimated Total Net Revenue</a:t>
            </a:r>
            <a:endParaRPr lang="en-US" dirty="0"/>
          </a:p>
        </p:txBody>
      </p:sp>
      <p:sp>
        <p:nvSpPr>
          <p:cNvPr id="14" name="Object 13"/>
          <p:cNvSpPr/>
          <p:nvPr/>
        </p:nvSpPr>
        <p:spPr>
          <a:xfrm>
            <a:off x="6094476" y="4465694"/>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$6,374,592</a:t>
            </a:r>
            <a:endParaRPr lang="en-US" dirty="0"/>
          </a:p>
        </p:txBody>
      </p:sp>
      <p:sp>
        <p:nvSpPr>
          <p:cNvPr id="15" name="Object 14"/>
          <p:cNvSpPr/>
          <p:nvPr/>
        </p:nvSpPr>
        <p:spPr>
          <a:xfrm>
            <a:off x="476131" y="5232472"/>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ROI</a:t>
            </a:r>
            <a:endParaRPr lang="en-US" dirty="0"/>
          </a:p>
        </p:txBody>
      </p:sp>
      <p:sp>
        <p:nvSpPr>
          <p:cNvPr id="16" name="Object 15"/>
          <p:cNvSpPr/>
          <p:nvPr/>
        </p:nvSpPr>
        <p:spPr>
          <a:xfrm>
            <a:off x="6094476" y="5232472"/>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294%</a:t>
            </a:r>
            <a:endParaRPr lang="en-US" dirty="0"/>
          </a:p>
        </p:txBody>
      </p:sp>
      <p:sp>
        <p:nvSpPr>
          <p:cNvPr id="17" name="Object 16"/>
          <p:cNvSpPr/>
          <p:nvPr/>
        </p:nvSpPr>
        <p:spPr>
          <a:xfrm>
            <a:off x="11769957" y="6493384"/>
            <a:ext cx="228543" cy="243273"/>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31">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0" y="381946"/>
            <a:ext cx="12188952" cy="540855"/>
          </a:xfrm>
          <a:prstGeom prst="rect">
            <a:avLst/>
          </a:prstGeom>
          <a:noFill/>
        </p:spPr>
        <p:txBody>
          <a:bodyPr wrap="square" lIns="0" tIns="0" rIns="0" bIns="0" rtlCol="0" anchor="t"/>
          <a:lstStyle/>
          <a:p>
            <a:pPr algn="ctr">
              <a:lnSpc>
                <a:spcPts val="4260"/>
              </a:lnSpc>
              <a:buNone/>
            </a:pPr>
            <a:r>
              <a:rPr lang="en-US" sz="3750" b="1" dirty="0">
                <a:solidFill>
                  <a:srgbClr val="FFFFFF"/>
                </a:solidFill>
                <a:latin typeface="Roboto" pitchFamily="34" charset="0"/>
                <a:ea typeface="Roboto" pitchFamily="34" charset="-122"/>
                <a:cs typeface="Roboto" pitchFamily="34" charset="-120"/>
              </a:rPr>
              <a:t>Return on Investment</a:t>
            </a:r>
            <a:endParaRPr lang="en-US" dirty="0"/>
          </a:p>
        </p:txBody>
      </p:sp>
      <p:sp>
        <p:nvSpPr>
          <p:cNvPr id="3" name="Object 2"/>
          <p:cNvSpPr/>
          <p:nvPr/>
        </p:nvSpPr>
        <p:spPr>
          <a:xfrm>
            <a:off x="952262" y="1721957"/>
            <a:ext cx="5446938" cy="4131477"/>
          </a:xfrm>
          <a:prstGeom prst="rect">
            <a:avLst/>
          </a:prstGeom>
          <a:noFill/>
        </p:spPr>
        <p:txBody>
          <a:bodyPr wrap="square" lIns="0" tIns="0" rIns="0" bIns="0" rtlCol="0" anchor="t"/>
          <a:lstStyle/>
          <a:p>
            <a:pPr marL="242900" indent="-242900" algn="l">
              <a:lnSpc>
                <a:spcPts val="3451"/>
              </a:lnSpc>
              <a:buSzPct val="100000"/>
              <a:buChar char="•"/>
            </a:pPr>
            <a:r>
              <a:rPr lang="en-US" sz="2700" kern="0" spc="27" dirty="0">
                <a:solidFill>
                  <a:srgbClr val="FFFFFF"/>
                </a:solidFill>
                <a:latin typeface="Roboto" pitchFamily="34" charset="0"/>
                <a:ea typeface="Roboto" pitchFamily="34" charset="-122"/>
                <a:cs typeface="Roboto" pitchFamily="34" charset="-120"/>
              </a:rPr>
              <a:t>Exceptional Return Potential</a:t>
            </a:r>
          </a:p>
          <a:p>
            <a:pPr lvl="1" algn="l">
              <a:lnSpc>
                <a:spcPts val="2449"/>
              </a:lnSpc>
              <a:spcBef>
                <a:spcPts val="104"/>
              </a:spcBef>
              <a:buNone/>
            </a:pPr>
            <a:r>
              <a:rPr lang="en-US" sz="1725" kern="0" spc="17" dirty="0">
                <a:solidFill>
                  <a:srgbClr val="FFFFFF">
                    <a:alpha val="80000"/>
                  </a:srgbClr>
                </a:solidFill>
                <a:latin typeface="Roboto" pitchFamily="34" charset="0"/>
                <a:ea typeface="Roboto" pitchFamily="34" charset="-122"/>
                <a:cs typeface="Roboto" pitchFamily="34" charset="-120"/>
              </a:rPr>
              <a:t>The proposed drilling project offers an exceptional return on investment of up to 294%, showcasing its lucrative potential for investors.</a:t>
            </a:r>
          </a:p>
          <a:p>
            <a:pPr marL="242900" indent="-242900" algn="l">
              <a:lnSpc>
                <a:spcPts val="3451"/>
              </a:lnSpc>
              <a:spcBef>
                <a:spcPts val="2338"/>
              </a:spcBef>
              <a:buSzPct val="100000"/>
              <a:buChar char="•"/>
            </a:pPr>
            <a:r>
              <a:rPr lang="en-US" sz="2700" kern="0" spc="27" dirty="0">
                <a:solidFill>
                  <a:srgbClr val="FFFFFF"/>
                </a:solidFill>
                <a:latin typeface="Roboto" pitchFamily="34" charset="0"/>
                <a:ea typeface="Roboto" pitchFamily="34" charset="-122"/>
                <a:cs typeface="Roboto" pitchFamily="34" charset="-120"/>
              </a:rPr>
              <a:t>Estimated Net Revenue Range</a:t>
            </a:r>
          </a:p>
          <a:p>
            <a:pPr lvl="1" algn="l">
              <a:lnSpc>
                <a:spcPts val="2449"/>
              </a:lnSpc>
              <a:spcBef>
                <a:spcPts val="104"/>
              </a:spcBef>
              <a:buNone/>
            </a:pPr>
            <a:r>
              <a:rPr lang="en-US" sz="1725" kern="0" spc="17" dirty="0">
                <a:solidFill>
                  <a:srgbClr val="FFFFFF">
                    <a:alpha val="80000"/>
                  </a:srgbClr>
                </a:solidFill>
                <a:latin typeface="Roboto" pitchFamily="34" charset="0"/>
                <a:ea typeface="Roboto" pitchFamily="34" charset="-122"/>
                <a:cs typeface="Roboto" pitchFamily="34" charset="-120"/>
              </a:rPr>
              <a:t>Based on projected production rates, the estimated total net revenue would be around $6.374 million, allowing for substantial financial gains.</a:t>
            </a:r>
            <a:endParaRPr lang="en-US" dirty="0"/>
          </a:p>
        </p:txBody>
      </p:sp>
      <p:sp>
        <p:nvSpPr>
          <p:cNvPr id="4" name="Object 3"/>
          <p:cNvSpPr/>
          <p:nvPr/>
        </p:nvSpPr>
        <p:spPr>
          <a:xfrm>
            <a:off x="6284928" y="1721957"/>
            <a:ext cx="5446938" cy="2133364"/>
          </a:xfrm>
          <a:prstGeom prst="rect">
            <a:avLst/>
          </a:prstGeom>
          <a:noFill/>
        </p:spPr>
        <p:txBody>
          <a:bodyPr wrap="square" lIns="0" tIns="0" rIns="0" bIns="0" rtlCol="0" anchor="t"/>
          <a:lstStyle/>
          <a:p>
            <a:pPr marL="242900" indent="-242900" algn="l">
              <a:lnSpc>
                <a:spcPts val="3451"/>
              </a:lnSpc>
              <a:buSzPct val="100000"/>
              <a:buChar char="•"/>
            </a:pPr>
            <a:r>
              <a:rPr lang="en-US" sz="2700" kern="0" spc="27" dirty="0">
                <a:solidFill>
                  <a:srgbClr val="FFFFFF"/>
                </a:solidFill>
                <a:latin typeface="Roboto" pitchFamily="34" charset="0"/>
                <a:ea typeface="Roboto" pitchFamily="34" charset="-122"/>
                <a:cs typeface="Roboto" pitchFamily="34" charset="-120"/>
              </a:rPr>
              <a:t>Low Risk, High Reward Opportunity</a:t>
            </a:r>
          </a:p>
          <a:p>
            <a:pPr lvl="1" algn="l">
              <a:lnSpc>
                <a:spcPts val="2449"/>
              </a:lnSpc>
              <a:spcBef>
                <a:spcPts val="104"/>
              </a:spcBef>
              <a:buNone/>
            </a:pPr>
            <a:r>
              <a:rPr lang="en-US" sz="1725" kern="0" spc="17" dirty="0">
                <a:solidFill>
                  <a:srgbClr val="FFFFFF">
                    <a:alpha val="80000"/>
                  </a:srgbClr>
                </a:solidFill>
                <a:latin typeface="Roboto" pitchFamily="34" charset="0"/>
                <a:ea typeface="Roboto" pitchFamily="34" charset="-122"/>
                <a:cs typeface="Roboto" pitchFamily="34" charset="-120"/>
              </a:rPr>
              <a:t>With a relatively modest total cost of $1.616 million and the prospect's strong production history, this project presents a low-risk opportunity with substantial upside potential.</a:t>
            </a:r>
            <a:endParaRPr lang="en-US" dirty="0"/>
          </a:p>
        </p:txBody>
      </p:sp>
      <p:sp>
        <p:nvSpPr>
          <p:cNvPr id="5" name="Object 4"/>
          <p:cNvSpPr/>
          <p:nvPr/>
        </p:nvSpPr>
        <p:spPr>
          <a:xfrm>
            <a:off x="11769957" y="6493384"/>
            <a:ext cx="228543" cy="243273"/>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24</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l="-20911" t="-88926" r="-20911" b="-88926"/>
          <a:stretch/>
        </p:blipFill>
        <p:spPr>
          <a:xfrm>
            <a:off x="5645008" y="476131"/>
            <a:ext cx="6077335" cy="5913546"/>
          </a:xfrm>
          <a:prstGeom prst="rect">
            <a:avLst/>
          </a:prstGeom>
        </p:spPr>
      </p:pic>
      <p:sp>
        <p:nvSpPr>
          <p:cNvPr id="3" name="Object 2"/>
          <p:cNvSpPr/>
          <p:nvPr/>
        </p:nvSpPr>
        <p:spPr>
          <a:xfrm>
            <a:off x="261396" y="1472286"/>
            <a:ext cx="5122217" cy="540855"/>
          </a:xfrm>
          <a:prstGeom prst="rect">
            <a:avLst/>
          </a:prstGeom>
          <a:noFill/>
        </p:spPr>
        <p:txBody>
          <a:bodyPr wrap="square" lIns="0" tIns="0" rIns="0" bIns="0" rtlCol="0" anchor="t"/>
          <a:lstStyle/>
          <a:p>
            <a:pPr algn="ctr">
              <a:lnSpc>
                <a:spcPts val="4260"/>
              </a:lnSpc>
              <a:buNone/>
            </a:pPr>
            <a:r>
              <a:rPr lang="en-US" sz="3750" b="1" dirty="0">
                <a:solidFill>
                  <a:srgbClr val="FFFFFF"/>
                </a:solidFill>
                <a:latin typeface="Roboto" pitchFamily="34" charset="0"/>
                <a:ea typeface="Roboto" pitchFamily="34" charset="-122"/>
                <a:cs typeface="Roboto" pitchFamily="34" charset="-120"/>
              </a:rPr>
              <a:t>Location &amp; History</a:t>
            </a:r>
            <a:endParaRPr lang="en-US" dirty="0"/>
          </a:p>
        </p:txBody>
      </p:sp>
      <p:sp>
        <p:nvSpPr>
          <p:cNvPr id="4" name="Object 3"/>
          <p:cNvSpPr/>
          <p:nvPr/>
        </p:nvSpPr>
        <p:spPr>
          <a:xfrm>
            <a:off x="261396" y="2112533"/>
            <a:ext cx="5122217" cy="3245130"/>
          </a:xfrm>
          <a:prstGeom prst="rect">
            <a:avLst/>
          </a:prstGeom>
          <a:noFill/>
        </p:spPr>
        <p:txBody>
          <a:bodyPr wrap="square" lIns="0" tIns="0" rIns="0" bIns="0" rtlCol="0" anchor="t"/>
          <a:lstStyle/>
          <a:p>
            <a:pPr algn="ctr">
              <a:lnSpc>
                <a:spcPts val="2556"/>
              </a:lnSpc>
              <a:spcBef>
                <a:spcPts val="767"/>
              </a:spcBef>
              <a:buNone/>
            </a:pPr>
            <a:r>
              <a:rPr lang="en-US" sz="1800" kern="0" spc="18" dirty="0">
                <a:solidFill>
                  <a:srgbClr val="FFFFFF">
                    <a:alpha val="80000"/>
                  </a:srgbClr>
                </a:solidFill>
                <a:latin typeface="Roboto" pitchFamily="34" charset="0"/>
                <a:ea typeface="Roboto" pitchFamily="34" charset="-122"/>
                <a:cs typeface="Roboto" pitchFamily="34" charset="-120"/>
              </a:rPr>
              <a:t>The Barnes Burner prospect is located along the prolific Nemaha uplift, a major geological feature extending from southeast Nebraska to Oklahoma City responsible for numerous structural hydrocarbon traps. The North Barnes Field, where this prospect lies, was first discovered in 1926 and produced oil from the Wilcox formation until 1961, with additional development occurring during the 1940s, 1950s, and as recently as 1993.</a:t>
            </a:r>
            <a:endParaRPr lang="en-US" dirty="0"/>
          </a:p>
        </p:txBody>
      </p:sp>
      <p:sp>
        <p:nvSpPr>
          <p:cNvPr id="5" name="Object 4"/>
          <p:cNvSpPr/>
          <p:nvPr/>
        </p:nvSpPr>
        <p:spPr>
          <a:xfrm>
            <a:off x="11865183" y="6493384"/>
            <a:ext cx="133317" cy="243273"/>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0" y="381946"/>
            <a:ext cx="12188952" cy="540855"/>
          </a:xfrm>
          <a:prstGeom prst="rect">
            <a:avLst/>
          </a:prstGeom>
          <a:noFill/>
        </p:spPr>
        <p:txBody>
          <a:bodyPr wrap="square" lIns="0" tIns="0" rIns="0" bIns="0" rtlCol="0" anchor="t"/>
          <a:lstStyle/>
          <a:p>
            <a:pPr algn="ctr">
              <a:lnSpc>
                <a:spcPts val="4260"/>
              </a:lnSpc>
              <a:buNone/>
            </a:pPr>
            <a:r>
              <a:rPr lang="en-US" sz="3750" b="1" dirty="0">
                <a:solidFill>
                  <a:srgbClr val="FFFFFF"/>
                </a:solidFill>
                <a:latin typeface="Roboto" pitchFamily="34" charset="0"/>
                <a:ea typeface="Roboto" pitchFamily="34" charset="-122"/>
                <a:cs typeface="Roboto" pitchFamily="34" charset="-120"/>
              </a:rPr>
              <a:t>Prospect Overview</a:t>
            </a:r>
            <a:endParaRPr lang="en-US" dirty="0"/>
          </a:p>
        </p:txBody>
      </p:sp>
      <p:sp>
        <p:nvSpPr>
          <p:cNvPr id="3" name="Object 2"/>
          <p:cNvSpPr/>
          <p:nvPr/>
        </p:nvSpPr>
        <p:spPr>
          <a:xfrm>
            <a:off x="987972" y="1680742"/>
            <a:ext cx="1428393" cy="1428393"/>
          </a:xfrm>
          <a:prstGeom prst="ellipse">
            <a:avLst/>
          </a:prstGeom>
          <a:solidFill>
            <a:srgbClr val="0E6F94"/>
          </a:solidFill>
        </p:spPr>
        <p:txBody>
          <a:bodyPr/>
          <a:lstStyle/>
          <a:p>
            <a:endParaRPr lang="en-US"/>
          </a:p>
        </p:txBody>
      </p:sp>
      <p:pic>
        <p:nvPicPr>
          <p:cNvPr id="4" name="Object 3"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6194" y="2076899"/>
            <a:ext cx="457086" cy="638015"/>
          </a:xfrm>
          <a:prstGeom prst="rect">
            <a:avLst/>
          </a:prstGeom>
        </p:spPr>
      </p:pic>
      <p:sp>
        <p:nvSpPr>
          <p:cNvPr id="5" name="Object 4"/>
          <p:cNvSpPr/>
          <p:nvPr/>
        </p:nvSpPr>
        <p:spPr>
          <a:xfrm>
            <a:off x="382333" y="3190524"/>
            <a:ext cx="2639670" cy="584153"/>
          </a:xfrm>
          <a:prstGeom prst="rect">
            <a:avLst/>
          </a:prstGeom>
          <a:noFill/>
        </p:spPr>
        <p:txBody>
          <a:bodyPr wrap="square" lIns="0" tIns="0" rIns="0" bIns="0" rtlCol="0" anchor="t"/>
          <a:lstStyle/>
          <a:p>
            <a:pPr algn="ctr">
              <a:lnSpc>
                <a:spcPts val="2300"/>
              </a:lnSpc>
              <a:buNone/>
            </a:pPr>
            <a:r>
              <a:rPr lang="en-US" sz="1800" kern="0" spc="18" dirty="0">
                <a:solidFill>
                  <a:srgbClr val="FFFFFF"/>
                </a:solidFill>
                <a:latin typeface="Roboto" pitchFamily="34" charset="0"/>
                <a:ea typeface="Roboto" pitchFamily="34" charset="-122"/>
                <a:cs typeface="Roboto" pitchFamily="34" charset="-120"/>
              </a:rPr>
              <a:t>Significant production history</a:t>
            </a:r>
            <a:endParaRPr lang="en-US" dirty="0"/>
          </a:p>
        </p:txBody>
      </p:sp>
      <p:sp>
        <p:nvSpPr>
          <p:cNvPr id="6" name="Object 5"/>
          <p:cNvSpPr/>
          <p:nvPr/>
        </p:nvSpPr>
        <p:spPr>
          <a:xfrm>
            <a:off x="382333" y="3831961"/>
            <a:ext cx="2639670" cy="811059"/>
          </a:xfrm>
          <a:prstGeom prst="rect">
            <a:avLst/>
          </a:prstGeom>
          <a:noFill/>
        </p:spPr>
        <p:txBody>
          <a:bodyPr wrap="square" lIns="0" tIns="0" rIns="0" bIns="0" rtlCol="0" anchor="t"/>
          <a:lstStyle/>
          <a:p>
            <a:pPr algn="ctr">
              <a:lnSpc>
                <a:spcPts val="2130"/>
              </a:lnSpc>
              <a:spcBef>
                <a:spcPts val="443"/>
              </a:spcBef>
              <a:buNone/>
            </a:pPr>
            <a:r>
              <a:rPr lang="en-US" sz="1500" kern="0" spc="15" dirty="0">
                <a:solidFill>
                  <a:srgbClr val="FFFFFF">
                    <a:alpha val="80000"/>
                  </a:srgbClr>
                </a:solidFill>
                <a:latin typeface="Roboto" pitchFamily="34" charset="0"/>
                <a:ea typeface="Roboto" pitchFamily="34" charset="-122"/>
                <a:cs typeface="Roboto" pitchFamily="34" charset="-120"/>
              </a:rPr>
              <a:t>Total field cumulative oil production of 594,020 BBLs from 11 wells</a:t>
            </a:r>
            <a:endParaRPr lang="en-US" dirty="0"/>
          </a:p>
        </p:txBody>
      </p:sp>
      <p:sp>
        <p:nvSpPr>
          <p:cNvPr id="7" name="Object 6"/>
          <p:cNvSpPr/>
          <p:nvPr/>
        </p:nvSpPr>
        <p:spPr>
          <a:xfrm>
            <a:off x="3916177" y="1680742"/>
            <a:ext cx="1428393" cy="1428393"/>
          </a:xfrm>
          <a:prstGeom prst="ellipse">
            <a:avLst/>
          </a:prstGeom>
          <a:solidFill>
            <a:srgbClr val="0E6F94"/>
          </a:solidFill>
        </p:spPr>
        <p:txBody>
          <a:bodyPr/>
          <a:lstStyle/>
          <a:p>
            <a:endParaRPr lang="en-US"/>
          </a:p>
        </p:txBody>
      </p:sp>
      <p:pic>
        <p:nvPicPr>
          <p:cNvPr id="8" name="Object 7"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62117" y="2076900"/>
            <a:ext cx="752287" cy="638015"/>
          </a:xfrm>
          <a:prstGeom prst="rect">
            <a:avLst/>
          </a:prstGeom>
        </p:spPr>
      </p:pic>
      <p:sp>
        <p:nvSpPr>
          <p:cNvPr id="9" name="Object 8"/>
          <p:cNvSpPr/>
          <p:nvPr/>
        </p:nvSpPr>
        <p:spPr>
          <a:xfrm>
            <a:off x="3399575" y="3190524"/>
            <a:ext cx="2461597" cy="584153"/>
          </a:xfrm>
          <a:prstGeom prst="rect">
            <a:avLst/>
          </a:prstGeom>
          <a:noFill/>
        </p:spPr>
        <p:txBody>
          <a:bodyPr wrap="square" lIns="0" tIns="0" rIns="0" bIns="0" rtlCol="0" anchor="t"/>
          <a:lstStyle/>
          <a:p>
            <a:pPr algn="ctr">
              <a:lnSpc>
                <a:spcPts val="2300"/>
              </a:lnSpc>
              <a:buNone/>
            </a:pPr>
            <a:r>
              <a:rPr lang="en-US" sz="1800" kern="0" spc="18" dirty="0">
                <a:solidFill>
                  <a:srgbClr val="FFFFFF"/>
                </a:solidFill>
                <a:latin typeface="Roboto" pitchFamily="34" charset="0"/>
                <a:ea typeface="Roboto" pitchFamily="34" charset="-122"/>
                <a:cs typeface="Roboto" pitchFamily="34" charset="-120"/>
              </a:rPr>
              <a:t>Existing wellbore available</a:t>
            </a:r>
            <a:endParaRPr lang="en-US" dirty="0"/>
          </a:p>
        </p:txBody>
      </p:sp>
      <p:sp>
        <p:nvSpPr>
          <p:cNvPr id="10" name="Object 9"/>
          <p:cNvSpPr/>
          <p:nvPr/>
        </p:nvSpPr>
        <p:spPr>
          <a:xfrm>
            <a:off x="3399575" y="3831961"/>
            <a:ext cx="2461597" cy="811059"/>
          </a:xfrm>
          <a:prstGeom prst="rect">
            <a:avLst/>
          </a:prstGeom>
          <a:noFill/>
        </p:spPr>
        <p:txBody>
          <a:bodyPr wrap="square" lIns="0" tIns="0" rIns="0" bIns="0" rtlCol="0" anchor="t"/>
          <a:lstStyle/>
          <a:p>
            <a:pPr algn="ctr">
              <a:lnSpc>
                <a:spcPts val="2130"/>
              </a:lnSpc>
              <a:spcBef>
                <a:spcPts val="443"/>
              </a:spcBef>
              <a:buNone/>
            </a:pPr>
            <a:r>
              <a:rPr lang="en-US" sz="1500" kern="0" spc="15" dirty="0">
                <a:solidFill>
                  <a:srgbClr val="FFFFFF">
                    <a:alpha val="80000"/>
                  </a:srgbClr>
                </a:solidFill>
                <a:latin typeface="Roboto" pitchFamily="34" charset="0"/>
                <a:ea typeface="Roboto" pitchFamily="34" charset="-122"/>
                <a:cs typeface="Roboto" pitchFamily="34" charset="-120"/>
              </a:rPr>
              <a:t>Key existing wellbore obtained for recompletion (produced 30,368 BBLs)</a:t>
            </a:r>
            <a:endParaRPr lang="en-US" dirty="0"/>
          </a:p>
        </p:txBody>
      </p:sp>
      <p:sp>
        <p:nvSpPr>
          <p:cNvPr id="11" name="Object 10"/>
          <p:cNvSpPr/>
          <p:nvPr/>
        </p:nvSpPr>
        <p:spPr>
          <a:xfrm>
            <a:off x="6844382" y="1680742"/>
            <a:ext cx="1428393" cy="1428393"/>
          </a:xfrm>
          <a:prstGeom prst="ellipse">
            <a:avLst/>
          </a:prstGeom>
          <a:solidFill>
            <a:srgbClr val="0E6F94"/>
          </a:solidFill>
        </p:spPr>
        <p:txBody>
          <a:bodyPr/>
          <a:lstStyle/>
          <a:p>
            <a:endParaRPr lang="en-US"/>
          </a:p>
        </p:txBody>
      </p:sp>
      <p:pic>
        <p:nvPicPr>
          <p:cNvPr id="12" name="Object 11"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90321" y="2076896"/>
            <a:ext cx="723719" cy="638015"/>
          </a:xfrm>
          <a:prstGeom prst="rect">
            <a:avLst/>
          </a:prstGeom>
        </p:spPr>
      </p:pic>
      <p:sp>
        <p:nvSpPr>
          <p:cNvPr id="13" name="Object 12"/>
          <p:cNvSpPr/>
          <p:nvPr/>
        </p:nvSpPr>
        <p:spPr>
          <a:xfrm>
            <a:off x="6254456" y="3190524"/>
            <a:ext cx="2608245" cy="292077"/>
          </a:xfrm>
          <a:prstGeom prst="rect">
            <a:avLst/>
          </a:prstGeom>
          <a:noFill/>
        </p:spPr>
        <p:txBody>
          <a:bodyPr wrap="square" lIns="0" tIns="0" rIns="0" bIns="0" rtlCol="0" anchor="t"/>
          <a:lstStyle/>
          <a:p>
            <a:pPr algn="ctr">
              <a:lnSpc>
                <a:spcPts val="2300"/>
              </a:lnSpc>
              <a:buNone/>
            </a:pPr>
            <a:r>
              <a:rPr lang="en-US" sz="1800" kern="0" spc="18" dirty="0">
                <a:solidFill>
                  <a:srgbClr val="FFFFFF"/>
                </a:solidFill>
                <a:latin typeface="Roboto" pitchFamily="34" charset="0"/>
                <a:ea typeface="Roboto" pitchFamily="34" charset="-122"/>
                <a:cs typeface="Roboto" pitchFamily="34" charset="-120"/>
              </a:rPr>
              <a:t>Unproduced gas zones</a:t>
            </a:r>
            <a:endParaRPr lang="en-US" dirty="0"/>
          </a:p>
        </p:txBody>
      </p:sp>
      <p:sp>
        <p:nvSpPr>
          <p:cNvPr id="14" name="Object 13"/>
          <p:cNvSpPr/>
          <p:nvPr/>
        </p:nvSpPr>
        <p:spPr>
          <a:xfrm>
            <a:off x="6254456" y="3539885"/>
            <a:ext cx="2608245" cy="1081412"/>
          </a:xfrm>
          <a:prstGeom prst="rect">
            <a:avLst/>
          </a:prstGeom>
          <a:noFill/>
        </p:spPr>
        <p:txBody>
          <a:bodyPr wrap="square" lIns="0" tIns="0" rIns="0" bIns="0" rtlCol="0" anchor="t"/>
          <a:lstStyle/>
          <a:p>
            <a:pPr algn="ctr">
              <a:lnSpc>
                <a:spcPts val="2130"/>
              </a:lnSpc>
              <a:spcBef>
                <a:spcPts val="443"/>
              </a:spcBef>
              <a:buNone/>
            </a:pPr>
            <a:r>
              <a:rPr lang="en-US" sz="1500" kern="0" spc="15" dirty="0">
                <a:solidFill>
                  <a:srgbClr val="FFFFFF">
                    <a:alpha val="80000"/>
                  </a:srgbClr>
                </a:solidFill>
                <a:latin typeface="Roboto" pitchFamily="34" charset="0"/>
                <a:ea typeface="Roboto" pitchFamily="34" charset="-122"/>
                <a:cs typeface="Roboto" pitchFamily="34" charset="-120"/>
              </a:rPr>
              <a:t>Multiple zones tested gas productive (500 - 2000 MCFPD) but not produced due to lack of sales line</a:t>
            </a:r>
            <a:endParaRPr lang="en-US" dirty="0"/>
          </a:p>
        </p:txBody>
      </p:sp>
      <p:sp>
        <p:nvSpPr>
          <p:cNvPr id="15" name="Object 14"/>
          <p:cNvSpPr/>
          <p:nvPr/>
        </p:nvSpPr>
        <p:spPr>
          <a:xfrm>
            <a:off x="9772587" y="1680742"/>
            <a:ext cx="1428393" cy="1428393"/>
          </a:xfrm>
          <a:prstGeom prst="ellipse">
            <a:avLst/>
          </a:prstGeom>
          <a:solidFill>
            <a:srgbClr val="0E6F94"/>
          </a:solidFill>
        </p:spPr>
        <p:txBody>
          <a:bodyPr/>
          <a:lstStyle/>
          <a:p>
            <a:endParaRPr lang="en-US"/>
          </a:p>
        </p:txBody>
      </p:sp>
      <p:pic>
        <p:nvPicPr>
          <p:cNvPr id="16" name="Object 15"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18530" y="2076900"/>
            <a:ext cx="752287" cy="638015"/>
          </a:xfrm>
          <a:prstGeom prst="rect">
            <a:avLst/>
          </a:prstGeom>
        </p:spPr>
      </p:pic>
      <p:sp>
        <p:nvSpPr>
          <p:cNvPr id="17" name="Object 16"/>
          <p:cNvSpPr/>
          <p:nvPr/>
        </p:nvSpPr>
        <p:spPr>
          <a:xfrm>
            <a:off x="9156474" y="3190524"/>
            <a:ext cx="2660620" cy="292077"/>
          </a:xfrm>
          <a:prstGeom prst="rect">
            <a:avLst/>
          </a:prstGeom>
          <a:noFill/>
        </p:spPr>
        <p:txBody>
          <a:bodyPr wrap="square" lIns="0" tIns="0" rIns="0" bIns="0" rtlCol="0" anchor="t"/>
          <a:lstStyle/>
          <a:p>
            <a:pPr algn="ctr">
              <a:lnSpc>
                <a:spcPts val="2300"/>
              </a:lnSpc>
              <a:buNone/>
            </a:pPr>
            <a:r>
              <a:rPr lang="en-US" sz="1800" kern="0" spc="18" dirty="0">
                <a:solidFill>
                  <a:srgbClr val="FFFFFF"/>
                </a:solidFill>
                <a:latin typeface="Roboto" pitchFamily="34" charset="0"/>
                <a:ea typeface="Roboto" pitchFamily="34" charset="-122"/>
                <a:cs typeface="Roboto" pitchFamily="34" charset="-120"/>
              </a:rPr>
              <a:t>Potential inert gas</a:t>
            </a:r>
            <a:endParaRPr lang="en-US" dirty="0"/>
          </a:p>
        </p:txBody>
      </p:sp>
      <p:sp>
        <p:nvSpPr>
          <p:cNvPr id="18" name="Object 17"/>
          <p:cNvSpPr/>
          <p:nvPr/>
        </p:nvSpPr>
        <p:spPr>
          <a:xfrm>
            <a:off x="9156474" y="3539885"/>
            <a:ext cx="2660620" cy="811059"/>
          </a:xfrm>
          <a:prstGeom prst="rect">
            <a:avLst/>
          </a:prstGeom>
          <a:noFill/>
        </p:spPr>
        <p:txBody>
          <a:bodyPr wrap="square" lIns="0" tIns="0" rIns="0" bIns="0" rtlCol="0" anchor="t"/>
          <a:lstStyle/>
          <a:p>
            <a:pPr algn="ctr">
              <a:lnSpc>
                <a:spcPts val="2130"/>
              </a:lnSpc>
              <a:spcBef>
                <a:spcPts val="443"/>
              </a:spcBef>
              <a:buNone/>
            </a:pPr>
            <a:r>
              <a:rPr lang="en-US" sz="1500" kern="0" spc="15" dirty="0">
                <a:solidFill>
                  <a:srgbClr val="FFFFFF">
                    <a:alpha val="80000"/>
                  </a:srgbClr>
                </a:solidFill>
                <a:latin typeface="Roboto" pitchFamily="34" charset="0"/>
                <a:ea typeface="Roboto" pitchFamily="34" charset="-122"/>
                <a:cs typeface="Roboto" pitchFamily="34" charset="-120"/>
              </a:rPr>
              <a:t>Shallow zones indicate presence of nitrogen or other light gases like helium</a:t>
            </a:r>
            <a:endParaRPr lang="en-US" dirty="0"/>
          </a:p>
        </p:txBody>
      </p:sp>
      <p:sp>
        <p:nvSpPr>
          <p:cNvPr id="19" name="Object 18"/>
          <p:cNvSpPr/>
          <p:nvPr/>
        </p:nvSpPr>
        <p:spPr>
          <a:xfrm>
            <a:off x="0" y="5151737"/>
            <a:ext cx="12188952" cy="1704549"/>
          </a:xfrm>
          <a:prstGeom prst="rect">
            <a:avLst/>
          </a:prstGeom>
          <a:solidFill>
            <a:srgbClr val="0E6F94"/>
          </a:solidFill>
        </p:spPr>
        <p:txBody>
          <a:bodyPr/>
          <a:lstStyle/>
          <a:p>
            <a:endParaRPr lang="en-US"/>
          </a:p>
        </p:txBody>
      </p:sp>
      <p:sp>
        <p:nvSpPr>
          <p:cNvPr id="20" name="Object 19"/>
          <p:cNvSpPr/>
          <p:nvPr/>
        </p:nvSpPr>
        <p:spPr>
          <a:xfrm>
            <a:off x="1275376" y="5455865"/>
            <a:ext cx="9638200" cy="1094952"/>
          </a:xfrm>
          <a:prstGeom prst="rect">
            <a:avLst/>
          </a:prstGeom>
          <a:noFill/>
        </p:spPr>
        <p:txBody>
          <a:bodyPr wrap="square" lIns="0" tIns="0" rIns="0" bIns="0" rtlCol="0" anchor="t"/>
          <a:lstStyle/>
          <a:p>
            <a:pPr algn="ctr">
              <a:lnSpc>
                <a:spcPts val="2876"/>
              </a:lnSpc>
              <a:buNone/>
            </a:pPr>
            <a:r>
              <a:rPr lang="en-US" sz="2250" kern="0" spc="22" dirty="0">
                <a:solidFill>
                  <a:srgbClr val="FFFFFF"/>
                </a:solidFill>
                <a:latin typeface="Roboto" pitchFamily="34" charset="0"/>
                <a:ea typeface="Roboto" pitchFamily="34" charset="-122"/>
                <a:cs typeface="Roboto" pitchFamily="34" charset="-120"/>
              </a:rPr>
              <a:t>The Barnes Burner prospect offers a re-entry opportunity to test and produce from multiple gas zones with high flow rates, leveraging existing wellbore and reasonable access to a gas sales line.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381946"/>
            <a:ext cx="12188952" cy="540855"/>
          </a:xfrm>
          <a:prstGeom prst="rect">
            <a:avLst/>
          </a:prstGeom>
          <a:noFill/>
        </p:spPr>
        <p:txBody>
          <a:bodyPr wrap="square" lIns="0" tIns="0" rIns="0" bIns="0" rtlCol="0" anchor="t"/>
          <a:lstStyle/>
          <a:p>
            <a:pPr algn="ctr">
              <a:lnSpc>
                <a:spcPts val="4260"/>
              </a:lnSpc>
              <a:buNone/>
            </a:pPr>
            <a:r>
              <a:rPr lang="en-US" sz="3750" b="1" dirty="0">
                <a:solidFill>
                  <a:srgbClr val="000000"/>
                </a:solidFill>
                <a:latin typeface="Roboto" pitchFamily="34" charset="0"/>
                <a:ea typeface="Roboto" pitchFamily="34" charset="-122"/>
                <a:cs typeface="Roboto" pitchFamily="34" charset="-120"/>
              </a:rPr>
              <a:t>Target Formations</a:t>
            </a:r>
            <a:endParaRPr lang="en-US" dirty="0"/>
          </a:p>
        </p:txBody>
      </p:sp>
      <p:sp>
        <p:nvSpPr>
          <p:cNvPr id="3" name="Object 2"/>
          <p:cNvSpPr/>
          <p:nvPr/>
        </p:nvSpPr>
        <p:spPr>
          <a:xfrm>
            <a:off x="952262" y="1736092"/>
            <a:ext cx="5446938" cy="4099041"/>
          </a:xfrm>
          <a:prstGeom prst="rect">
            <a:avLst/>
          </a:prstGeom>
          <a:noFill/>
        </p:spPr>
        <p:txBody>
          <a:bodyPr wrap="square" lIns="0" tIns="0" rIns="0" bIns="0" rtlCol="0" anchor="t"/>
          <a:lstStyle/>
          <a:p>
            <a:pPr marL="242900" indent="-242900" algn="l">
              <a:lnSpc>
                <a:spcPts val="3278"/>
              </a:lnSpc>
              <a:buSzPct val="100000"/>
              <a:buChar char="•"/>
            </a:pPr>
            <a:r>
              <a:rPr lang="en-US" sz="2565" kern="0" spc="26" dirty="0">
                <a:solidFill>
                  <a:srgbClr val="000000"/>
                </a:solidFill>
                <a:latin typeface="Roboto" pitchFamily="34" charset="0"/>
                <a:ea typeface="Roboto" pitchFamily="34" charset="-122"/>
                <a:cs typeface="Roboto" pitchFamily="34" charset="-120"/>
              </a:rPr>
              <a:t>Layton Sandstone</a:t>
            </a:r>
          </a:p>
          <a:p>
            <a:pPr lvl="1" algn="l">
              <a:lnSpc>
                <a:spcPts val="2327"/>
              </a:lnSpc>
              <a:spcBef>
                <a:spcPts val="99"/>
              </a:spcBef>
              <a:buNone/>
            </a:pPr>
            <a:r>
              <a:rPr lang="en-US" sz="1639" kern="0" spc="17" dirty="0">
                <a:solidFill>
                  <a:srgbClr val="000000">
                    <a:alpha val="80000"/>
                  </a:srgbClr>
                </a:solidFill>
                <a:latin typeface="Roboto" pitchFamily="34" charset="0"/>
                <a:ea typeface="Roboto" pitchFamily="34" charset="-122"/>
                <a:cs typeface="Roboto" pitchFamily="34" charset="-120"/>
              </a:rPr>
              <a:t>The Layton Sandstone was tested either by drill stem tests or production tests, with volumes ranging from 900 MCFPD to 2000 MCFPD. Volumetric analysis indicates 3.2 BCF of gas in place within this formation on structure.</a:t>
            </a:r>
          </a:p>
          <a:p>
            <a:pPr marL="242900" indent="-242900" algn="l">
              <a:lnSpc>
                <a:spcPts val="3278"/>
              </a:lnSpc>
              <a:spcBef>
                <a:spcPts val="2221"/>
              </a:spcBef>
              <a:buSzPct val="100000"/>
              <a:buChar char="•"/>
            </a:pPr>
            <a:r>
              <a:rPr lang="en-US" sz="2565" kern="0" spc="26" dirty="0">
                <a:solidFill>
                  <a:srgbClr val="000000"/>
                </a:solidFill>
                <a:latin typeface="Roboto" pitchFamily="34" charset="0"/>
                <a:ea typeface="Roboto" pitchFamily="34" charset="-122"/>
                <a:cs typeface="Roboto" pitchFamily="34" charset="-120"/>
              </a:rPr>
              <a:t>Oswego Limestone</a:t>
            </a:r>
          </a:p>
          <a:p>
            <a:pPr lvl="1" algn="l">
              <a:lnSpc>
                <a:spcPts val="2327"/>
              </a:lnSpc>
              <a:spcBef>
                <a:spcPts val="99"/>
              </a:spcBef>
              <a:buNone/>
            </a:pPr>
            <a:r>
              <a:rPr lang="en-US" sz="1639" kern="0" spc="17" dirty="0">
                <a:solidFill>
                  <a:srgbClr val="000000">
                    <a:alpha val="80000"/>
                  </a:srgbClr>
                </a:solidFill>
                <a:latin typeface="Roboto" pitchFamily="34" charset="0"/>
                <a:ea typeface="Roboto" pitchFamily="34" charset="-122"/>
                <a:cs typeface="Roboto" pitchFamily="34" charset="-120"/>
              </a:rPr>
              <a:t>The Oswego Limestone was tested by drill stem and production tests with volumes ranging from 750 MCFPD to 1000 MCFPD. Volumetric calculations suggest 1.3 BCF of gas in place within the Oswego formation on structure.</a:t>
            </a:r>
            <a:endParaRPr lang="en-US" dirty="0"/>
          </a:p>
        </p:txBody>
      </p:sp>
      <p:sp>
        <p:nvSpPr>
          <p:cNvPr id="4" name="Object 3"/>
          <p:cNvSpPr/>
          <p:nvPr/>
        </p:nvSpPr>
        <p:spPr>
          <a:xfrm>
            <a:off x="6284928" y="1736092"/>
            <a:ext cx="5446938" cy="1905714"/>
          </a:xfrm>
          <a:prstGeom prst="rect">
            <a:avLst/>
          </a:prstGeom>
          <a:noFill/>
        </p:spPr>
        <p:txBody>
          <a:bodyPr wrap="square" lIns="0" tIns="0" rIns="0" bIns="0" rtlCol="0" anchor="t"/>
          <a:lstStyle/>
          <a:p>
            <a:pPr marL="242900" indent="-242900" algn="l">
              <a:lnSpc>
                <a:spcPts val="3278"/>
              </a:lnSpc>
              <a:buSzPct val="100000"/>
              <a:buChar char="•"/>
            </a:pPr>
            <a:r>
              <a:rPr lang="en-US" sz="2565" kern="0" spc="26" dirty="0">
                <a:solidFill>
                  <a:srgbClr val="000000"/>
                </a:solidFill>
                <a:latin typeface="Roboto" pitchFamily="34" charset="0"/>
                <a:ea typeface="Roboto" pitchFamily="34" charset="-122"/>
                <a:cs typeface="Roboto" pitchFamily="34" charset="-120"/>
              </a:rPr>
              <a:t>Skinner Sandstone</a:t>
            </a:r>
          </a:p>
          <a:p>
            <a:pPr lvl="1" algn="l">
              <a:lnSpc>
                <a:spcPts val="2327"/>
              </a:lnSpc>
              <a:spcBef>
                <a:spcPts val="99"/>
              </a:spcBef>
              <a:buNone/>
            </a:pPr>
            <a:r>
              <a:rPr lang="en-US" sz="1639" kern="0" spc="17" dirty="0">
                <a:solidFill>
                  <a:srgbClr val="000000">
                    <a:alpha val="80000"/>
                  </a:srgbClr>
                </a:solidFill>
                <a:latin typeface="Roboto" pitchFamily="34" charset="0"/>
                <a:ea typeface="Roboto" pitchFamily="34" charset="-122"/>
                <a:cs typeface="Roboto" pitchFamily="34" charset="-120"/>
              </a:rPr>
              <a:t>The Skinner Sandstone was tested either by drill stem tests or production tests with volumes ranging from 500 MCFPD to 550 MCFPD. Volumetric calculations indicate 1 BCF of gas in place within the Skinner formation on structure.</a:t>
            </a:r>
            <a:endParaRPr lang="en-US" dirty="0"/>
          </a:p>
        </p:txBody>
      </p:sp>
      <p:sp>
        <p:nvSpPr>
          <p:cNvPr id="5" name="Object 4"/>
          <p:cNvSpPr/>
          <p:nvPr/>
        </p:nvSpPr>
        <p:spPr>
          <a:xfrm>
            <a:off x="11865183" y="6493384"/>
            <a:ext cx="133317" cy="243273"/>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5F5F5"/>
        </a:solidFill>
        <a:effectLst/>
      </p:bgPr>
    </p:bg>
    <p:spTree>
      <p:nvGrpSpPr>
        <p:cNvPr id="1" name=""/>
        <p:cNvGrpSpPr/>
        <p:nvPr/>
      </p:nvGrpSpPr>
      <p:grpSpPr>
        <a:xfrm>
          <a:off x="0" y="0"/>
          <a:ext cx="0" cy="0"/>
          <a:chOff x="0" y="0"/>
          <a:chExt cx="0" cy="0"/>
        </a:xfrm>
      </p:grpSpPr>
      <p:sp>
        <p:nvSpPr>
          <p:cNvPr id="2" name="Object 1"/>
          <p:cNvSpPr/>
          <p:nvPr/>
        </p:nvSpPr>
        <p:spPr>
          <a:xfrm>
            <a:off x="0" y="381946"/>
            <a:ext cx="12188952" cy="540855"/>
          </a:xfrm>
          <a:prstGeom prst="rect">
            <a:avLst/>
          </a:prstGeom>
          <a:noFill/>
        </p:spPr>
        <p:txBody>
          <a:bodyPr wrap="square" lIns="0" tIns="0" rIns="0" bIns="0" rtlCol="0" anchor="t"/>
          <a:lstStyle/>
          <a:p>
            <a:pPr algn="ctr">
              <a:lnSpc>
                <a:spcPts val="4260"/>
              </a:lnSpc>
              <a:buNone/>
            </a:pPr>
            <a:r>
              <a:rPr lang="en-US" sz="3750" b="1" dirty="0">
                <a:solidFill>
                  <a:srgbClr val="000000"/>
                </a:solidFill>
                <a:latin typeface="Roboto" pitchFamily="34" charset="0"/>
                <a:ea typeface="Roboto" pitchFamily="34" charset="-122"/>
                <a:cs typeface="Roboto" pitchFamily="34" charset="-120"/>
              </a:rPr>
              <a:t>Layton Sandstone</a:t>
            </a:r>
            <a:endParaRPr lang="en-US" dirty="0"/>
          </a:p>
        </p:txBody>
      </p:sp>
      <p:sp>
        <p:nvSpPr>
          <p:cNvPr id="3" name="Object 2"/>
          <p:cNvSpPr/>
          <p:nvPr/>
        </p:nvSpPr>
        <p:spPr>
          <a:xfrm>
            <a:off x="476131" y="1590277"/>
            <a:ext cx="5523119" cy="2109260"/>
          </a:xfrm>
          <a:prstGeom prst="rect">
            <a:avLst/>
          </a:prstGeom>
          <a:solidFill>
            <a:srgbClr val="0E6F94"/>
          </a:solidFill>
        </p:spPr>
        <p:txBody>
          <a:bodyPr/>
          <a:lstStyle/>
          <a:p>
            <a:endParaRPr lang="en-US"/>
          </a:p>
        </p:txBody>
      </p:sp>
      <p:sp>
        <p:nvSpPr>
          <p:cNvPr id="4" name="Object 3"/>
          <p:cNvSpPr/>
          <p:nvPr/>
        </p:nvSpPr>
        <p:spPr>
          <a:xfrm>
            <a:off x="761810" y="1797692"/>
            <a:ext cx="5551687" cy="372275"/>
          </a:xfrm>
          <a:prstGeom prst="rect">
            <a:avLst/>
          </a:prstGeom>
          <a:noFill/>
        </p:spPr>
        <p:txBody>
          <a:bodyPr wrap="square" lIns="0" tIns="0" rIns="0" bIns="0" rtlCol="0" anchor="t"/>
          <a:lstStyle/>
          <a:p>
            <a:pPr algn="l">
              <a:lnSpc>
                <a:spcPts val="2933"/>
              </a:lnSpc>
              <a:buNone/>
            </a:pPr>
            <a:r>
              <a:rPr lang="en-US" sz="2295" kern="0" spc="23" dirty="0">
                <a:solidFill>
                  <a:srgbClr val="FFFFFF"/>
                </a:solidFill>
                <a:latin typeface="Roboto" pitchFamily="34" charset="0"/>
                <a:ea typeface="Roboto" pitchFamily="34" charset="-122"/>
                <a:cs typeface="Roboto" pitchFamily="34" charset="-120"/>
              </a:rPr>
              <a:t>Reservoir Properties</a:t>
            </a:r>
            <a:endParaRPr lang="en-US" dirty="0"/>
          </a:p>
        </p:txBody>
      </p:sp>
      <p:sp>
        <p:nvSpPr>
          <p:cNvPr id="5" name="Object 4"/>
          <p:cNvSpPr/>
          <p:nvPr/>
        </p:nvSpPr>
        <p:spPr>
          <a:xfrm>
            <a:off x="761811" y="2266978"/>
            <a:ext cx="5237440" cy="912386"/>
          </a:xfrm>
          <a:prstGeom prst="rect">
            <a:avLst/>
          </a:prstGeom>
          <a:noFill/>
        </p:spPr>
        <p:txBody>
          <a:bodyPr wrap="square" lIns="0" tIns="0" rIns="0" bIns="0" rtlCol="0" anchor="t"/>
          <a:lstStyle/>
          <a:p>
            <a:pPr algn="l">
              <a:lnSpc>
                <a:spcPts val="2396"/>
              </a:lnSpc>
              <a:spcBef>
                <a:spcPts val="750"/>
              </a:spcBef>
              <a:buNone/>
            </a:pPr>
            <a:r>
              <a:rPr lang="en-US" sz="1688" kern="0" spc="17" dirty="0">
                <a:solidFill>
                  <a:srgbClr val="FFFFFF">
                    <a:alpha val="80000"/>
                  </a:srgbClr>
                </a:solidFill>
                <a:latin typeface="Roboto" pitchFamily="34" charset="0"/>
                <a:ea typeface="Roboto" pitchFamily="34" charset="-122"/>
                <a:cs typeface="Roboto" pitchFamily="34" charset="-120"/>
              </a:rPr>
              <a:t>The Layton Sandstone has demonstrated excellent reservoir properties through production tests, with gas rates ranging from 900 MCFPD to 2000 MCFPD.</a:t>
            </a:r>
            <a:endParaRPr lang="en-US" dirty="0"/>
          </a:p>
        </p:txBody>
      </p:sp>
      <p:sp>
        <p:nvSpPr>
          <p:cNvPr id="6" name="Object 5"/>
          <p:cNvSpPr/>
          <p:nvPr/>
        </p:nvSpPr>
        <p:spPr>
          <a:xfrm>
            <a:off x="6189702" y="1590277"/>
            <a:ext cx="5523119" cy="2109260"/>
          </a:xfrm>
          <a:prstGeom prst="rect">
            <a:avLst/>
          </a:prstGeom>
          <a:solidFill>
            <a:srgbClr val="0E6F94"/>
          </a:solidFill>
        </p:spPr>
        <p:txBody>
          <a:bodyPr/>
          <a:lstStyle/>
          <a:p>
            <a:endParaRPr lang="en-US"/>
          </a:p>
        </p:txBody>
      </p:sp>
      <p:sp>
        <p:nvSpPr>
          <p:cNvPr id="7" name="Object 6"/>
          <p:cNvSpPr/>
          <p:nvPr/>
        </p:nvSpPr>
        <p:spPr>
          <a:xfrm>
            <a:off x="6475381" y="1797692"/>
            <a:ext cx="5551687" cy="372275"/>
          </a:xfrm>
          <a:prstGeom prst="rect">
            <a:avLst/>
          </a:prstGeom>
          <a:noFill/>
        </p:spPr>
        <p:txBody>
          <a:bodyPr wrap="square" lIns="0" tIns="0" rIns="0" bIns="0" rtlCol="0" anchor="t"/>
          <a:lstStyle/>
          <a:p>
            <a:pPr algn="l">
              <a:lnSpc>
                <a:spcPts val="2933"/>
              </a:lnSpc>
              <a:buNone/>
            </a:pPr>
            <a:r>
              <a:rPr lang="en-US" sz="2295" kern="0" spc="23" dirty="0">
                <a:solidFill>
                  <a:srgbClr val="FFFFFF"/>
                </a:solidFill>
                <a:latin typeface="Roboto" pitchFamily="34" charset="0"/>
                <a:ea typeface="Roboto" pitchFamily="34" charset="-122"/>
                <a:cs typeface="Roboto" pitchFamily="34" charset="-120"/>
              </a:rPr>
              <a:t>Gas in Place</a:t>
            </a:r>
            <a:endParaRPr lang="en-US" dirty="0"/>
          </a:p>
        </p:txBody>
      </p:sp>
      <p:sp>
        <p:nvSpPr>
          <p:cNvPr id="8" name="Object 7"/>
          <p:cNvSpPr/>
          <p:nvPr/>
        </p:nvSpPr>
        <p:spPr>
          <a:xfrm>
            <a:off x="6475382" y="2266978"/>
            <a:ext cx="5237440" cy="912386"/>
          </a:xfrm>
          <a:prstGeom prst="rect">
            <a:avLst/>
          </a:prstGeom>
          <a:noFill/>
        </p:spPr>
        <p:txBody>
          <a:bodyPr wrap="square" lIns="0" tIns="0" rIns="0" bIns="0" rtlCol="0" anchor="t"/>
          <a:lstStyle/>
          <a:p>
            <a:pPr algn="l">
              <a:lnSpc>
                <a:spcPts val="2396"/>
              </a:lnSpc>
              <a:spcBef>
                <a:spcPts val="750"/>
              </a:spcBef>
              <a:buNone/>
            </a:pPr>
            <a:r>
              <a:rPr lang="en-US" sz="1688" kern="0" spc="17" dirty="0">
                <a:solidFill>
                  <a:srgbClr val="FFFFFF">
                    <a:alpha val="80000"/>
                  </a:srgbClr>
                </a:solidFill>
                <a:latin typeface="Roboto" pitchFamily="34" charset="0"/>
                <a:ea typeface="Roboto" pitchFamily="34" charset="-122"/>
                <a:cs typeface="Roboto" pitchFamily="34" charset="-120"/>
              </a:rPr>
              <a:t>Volumetric analysis of the Layton Sandstone on structure indicates a significant gas reserve of 3.2 BCF (Billion Cubic Feet) in place.</a:t>
            </a:r>
            <a:endParaRPr lang="en-US" dirty="0"/>
          </a:p>
        </p:txBody>
      </p:sp>
      <p:sp>
        <p:nvSpPr>
          <p:cNvPr id="9" name="Object 8"/>
          <p:cNvSpPr/>
          <p:nvPr/>
        </p:nvSpPr>
        <p:spPr>
          <a:xfrm>
            <a:off x="476131" y="3889990"/>
            <a:ext cx="5523119" cy="2109260"/>
          </a:xfrm>
          <a:prstGeom prst="rect">
            <a:avLst/>
          </a:prstGeom>
          <a:solidFill>
            <a:srgbClr val="0E6F94"/>
          </a:solidFill>
        </p:spPr>
        <p:txBody>
          <a:bodyPr/>
          <a:lstStyle/>
          <a:p>
            <a:endParaRPr lang="en-US"/>
          </a:p>
        </p:txBody>
      </p:sp>
      <p:sp>
        <p:nvSpPr>
          <p:cNvPr id="10" name="Object 9"/>
          <p:cNvSpPr/>
          <p:nvPr/>
        </p:nvSpPr>
        <p:spPr>
          <a:xfrm>
            <a:off x="761810" y="4097404"/>
            <a:ext cx="5551687" cy="372275"/>
          </a:xfrm>
          <a:prstGeom prst="rect">
            <a:avLst/>
          </a:prstGeom>
          <a:noFill/>
        </p:spPr>
        <p:txBody>
          <a:bodyPr wrap="square" lIns="0" tIns="0" rIns="0" bIns="0" rtlCol="0" anchor="t"/>
          <a:lstStyle/>
          <a:p>
            <a:pPr algn="l">
              <a:lnSpc>
                <a:spcPts val="2933"/>
              </a:lnSpc>
              <a:buNone/>
            </a:pPr>
            <a:r>
              <a:rPr lang="en-US" sz="2295" kern="0" spc="23" dirty="0">
                <a:solidFill>
                  <a:srgbClr val="FFFFFF"/>
                </a:solidFill>
                <a:latin typeface="Roboto" pitchFamily="34" charset="0"/>
                <a:ea typeface="Roboto" pitchFamily="34" charset="-122"/>
                <a:cs typeface="Roboto" pitchFamily="34" charset="-120"/>
              </a:rPr>
              <a:t>Potential Target</a:t>
            </a:r>
            <a:endParaRPr lang="en-US" dirty="0"/>
          </a:p>
        </p:txBody>
      </p:sp>
      <p:sp>
        <p:nvSpPr>
          <p:cNvPr id="11" name="Object 10"/>
          <p:cNvSpPr/>
          <p:nvPr/>
        </p:nvSpPr>
        <p:spPr>
          <a:xfrm>
            <a:off x="761811" y="4566691"/>
            <a:ext cx="5237440" cy="912386"/>
          </a:xfrm>
          <a:prstGeom prst="rect">
            <a:avLst/>
          </a:prstGeom>
          <a:noFill/>
        </p:spPr>
        <p:txBody>
          <a:bodyPr wrap="square" lIns="0" tIns="0" rIns="0" bIns="0" rtlCol="0" anchor="t"/>
          <a:lstStyle/>
          <a:p>
            <a:pPr algn="l">
              <a:lnSpc>
                <a:spcPts val="2396"/>
              </a:lnSpc>
              <a:spcBef>
                <a:spcPts val="750"/>
              </a:spcBef>
              <a:buNone/>
            </a:pPr>
            <a:r>
              <a:rPr lang="en-US" sz="1688" kern="0" spc="17" dirty="0">
                <a:solidFill>
                  <a:srgbClr val="FFFFFF">
                    <a:alpha val="80000"/>
                  </a:srgbClr>
                </a:solidFill>
                <a:latin typeface="Roboto" pitchFamily="34" charset="0"/>
                <a:ea typeface="Roboto" pitchFamily="34" charset="-122"/>
                <a:cs typeface="Roboto" pitchFamily="34" charset="-120"/>
              </a:rPr>
              <a:t>The Layton Sandstone represents a prime target formation for potential gas production within the Barnes Burner Prospect.</a:t>
            </a:r>
            <a:endParaRPr lang="en-US" dirty="0"/>
          </a:p>
        </p:txBody>
      </p:sp>
      <p:sp>
        <p:nvSpPr>
          <p:cNvPr id="12" name="Object 11"/>
          <p:cNvSpPr/>
          <p:nvPr/>
        </p:nvSpPr>
        <p:spPr>
          <a:xfrm>
            <a:off x="6189702" y="3889990"/>
            <a:ext cx="5523119" cy="2109260"/>
          </a:xfrm>
          <a:prstGeom prst="rect">
            <a:avLst/>
          </a:prstGeom>
          <a:solidFill>
            <a:srgbClr val="0E6F94"/>
          </a:solidFill>
        </p:spPr>
        <p:txBody>
          <a:bodyPr/>
          <a:lstStyle/>
          <a:p>
            <a:endParaRPr lang="en-US"/>
          </a:p>
        </p:txBody>
      </p:sp>
      <p:sp>
        <p:nvSpPr>
          <p:cNvPr id="13" name="Object 12"/>
          <p:cNvSpPr/>
          <p:nvPr/>
        </p:nvSpPr>
        <p:spPr>
          <a:xfrm>
            <a:off x="6475381" y="4097404"/>
            <a:ext cx="5551687" cy="372275"/>
          </a:xfrm>
          <a:prstGeom prst="rect">
            <a:avLst/>
          </a:prstGeom>
          <a:noFill/>
        </p:spPr>
        <p:txBody>
          <a:bodyPr wrap="square" lIns="0" tIns="0" rIns="0" bIns="0" rtlCol="0" anchor="t"/>
          <a:lstStyle/>
          <a:p>
            <a:pPr algn="l">
              <a:lnSpc>
                <a:spcPts val="2933"/>
              </a:lnSpc>
              <a:buNone/>
            </a:pPr>
            <a:r>
              <a:rPr lang="en-US" sz="2295" kern="0" spc="23" dirty="0">
                <a:solidFill>
                  <a:srgbClr val="FFFFFF"/>
                </a:solidFill>
                <a:latin typeface="Roboto" pitchFamily="34" charset="0"/>
                <a:ea typeface="Roboto" pitchFamily="34" charset="-122"/>
                <a:cs typeface="Roboto" pitchFamily="34" charset="-120"/>
              </a:rPr>
              <a:t>Proven Production</a:t>
            </a:r>
            <a:endParaRPr lang="en-US" dirty="0"/>
          </a:p>
        </p:txBody>
      </p:sp>
      <p:sp>
        <p:nvSpPr>
          <p:cNvPr id="14" name="Object 13"/>
          <p:cNvSpPr/>
          <p:nvPr/>
        </p:nvSpPr>
        <p:spPr>
          <a:xfrm>
            <a:off x="6475381" y="4566691"/>
            <a:ext cx="5237441" cy="912386"/>
          </a:xfrm>
          <a:prstGeom prst="rect">
            <a:avLst/>
          </a:prstGeom>
          <a:noFill/>
        </p:spPr>
        <p:txBody>
          <a:bodyPr wrap="square" lIns="0" tIns="0" rIns="0" bIns="0" rtlCol="0" anchor="t"/>
          <a:lstStyle/>
          <a:p>
            <a:pPr algn="l">
              <a:lnSpc>
                <a:spcPts val="2396"/>
              </a:lnSpc>
              <a:spcBef>
                <a:spcPts val="750"/>
              </a:spcBef>
              <a:buNone/>
            </a:pPr>
            <a:r>
              <a:rPr lang="en-US" sz="1688" kern="0" spc="17" dirty="0">
                <a:solidFill>
                  <a:srgbClr val="FFFFFF">
                    <a:alpha val="80000"/>
                  </a:srgbClr>
                </a:solidFill>
                <a:latin typeface="Roboto" pitchFamily="34" charset="0"/>
                <a:ea typeface="Roboto" pitchFamily="34" charset="-122"/>
                <a:cs typeface="Roboto" pitchFamily="34" charset="-120"/>
              </a:rPr>
              <a:t>Several wells in the area have successfully tested and produced gas from the Layton Sandstone, confirming its production potential.</a:t>
            </a:r>
            <a:endParaRPr lang="en-US" dirty="0"/>
          </a:p>
        </p:txBody>
      </p:sp>
      <p:sp>
        <p:nvSpPr>
          <p:cNvPr id="15" name="Object 14"/>
          <p:cNvSpPr/>
          <p:nvPr/>
        </p:nvSpPr>
        <p:spPr>
          <a:xfrm>
            <a:off x="11865183" y="6493384"/>
            <a:ext cx="133317" cy="243273"/>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5F5F5"/>
        </a:solidFill>
        <a:effectLst/>
      </p:bgPr>
    </p:bg>
    <p:spTree>
      <p:nvGrpSpPr>
        <p:cNvPr id="1" name=""/>
        <p:cNvGrpSpPr/>
        <p:nvPr/>
      </p:nvGrpSpPr>
      <p:grpSpPr>
        <a:xfrm>
          <a:off x="0" y="0"/>
          <a:ext cx="0" cy="0"/>
          <a:chOff x="0" y="0"/>
          <a:chExt cx="0" cy="0"/>
        </a:xfrm>
      </p:grpSpPr>
      <p:sp>
        <p:nvSpPr>
          <p:cNvPr id="2" name="Object 1"/>
          <p:cNvSpPr/>
          <p:nvPr/>
        </p:nvSpPr>
        <p:spPr>
          <a:xfrm>
            <a:off x="0" y="381946"/>
            <a:ext cx="12188952" cy="540855"/>
          </a:xfrm>
          <a:prstGeom prst="rect">
            <a:avLst/>
          </a:prstGeom>
          <a:noFill/>
        </p:spPr>
        <p:txBody>
          <a:bodyPr wrap="square" lIns="0" tIns="0" rIns="0" bIns="0" rtlCol="0" anchor="t"/>
          <a:lstStyle/>
          <a:p>
            <a:pPr algn="ctr">
              <a:lnSpc>
                <a:spcPts val="4260"/>
              </a:lnSpc>
              <a:buNone/>
            </a:pPr>
            <a:r>
              <a:rPr lang="en-US" sz="3750" b="1" dirty="0">
                <a:solidFill>
                  <a:srgbClr val="000000"/>
                </a:solidFill>
                <a:latin typeface="Roboto" pitchFamily="34" charset="0"/>
                <a:ea typeface="Roboto" pitchFamily="34" charset="-122"/>
                <a:cs typeface="Roboto" pitchFamily="34" charset="-120"/>
              </a:rPr>
              <a:t>Oswego Limestone</a:t>
            </a:r>
            <a:endParaRPr lang="en-US" dirty="0"/>
          </a:p>
        </p:txBody>
      </p:sp>
      <p:sp>
        <p:nvSpPr>
          <p:cNvPr id="3" name="Object 2"/>
          <p:cNvSpPr/>
          <p:nvPr/>
        </p:nvSpPr>
        <p:spPr>
          <a:xfrm>
            <a:off x="476131" y="1590277"/>
            <a:ext cx="5523119" cy="2109260"/>
          </a:xfrm>
          <a:prstGeom prst="rect">
            <a:avLst/>
          </a:prstGeom>
          <a:solidFill>
            <a:srgbClr val="0E6F94"/>
          </a:solidFill>
        </p:spPr>
        <p:txBody>
          <a:bodyPr/>
          <a:lstStyle/>
          <a:p>
            <a:endParaRPr lang="en-US"/>
          </a:p>
        </p:txBody>
      </p:sp>
      <p:sp>
        <p:nvSpPr>
          <p:cNvPr id="4" name="Object 3"/>
          <p:cNvSpPr/>
          <p:nvPr/>
        </p:nvSpPr>
        <p:spPr>
          <a:xfrm>
            <a:off x="761810" y="1797692"/>
            <a:ext cx="5551687" cy="372275"/>
          </a:xfrm>
          <a:prstGeom prst="rect">
            <a:avLst/>
          </a:prstGeom>
          <a:noFill/>
        </p:spPr>
        <p:txBody>
          <a:bodyPr wrap="square" lIns="0" tIns="0" rIns="0" bIns="0" rtlCol="0" anchor="t"/>
          <a:lstStyle/>
          <a:p>
            <a:pPr algn="l">
              <a:lnSpc>
                <a:spcPts val="2933"/>
              </a:lnSpc>
              <a:buNone/>
            </a:pPr>
            <a:r>
              <a:rPr lang="en-US" sz="2295" kern="0" spc="23" dirty="0">
                <a:solidFill>
                  <a:srgbClr val="FFFFFF"/>
                </a:solidFill>
                <a:latin typeface="Roboto" pitchFamily="34" charset="0"/>
                <a:ea typeface="Roboto" pitchFamily="34" charset="-122"/>
                <a:cs typeface="Roboto" pitchFamily="34" charset="-120"/>
              </a:rPr>
              <a:t>Tested Rates</a:t>
            </a:r>
            <a:endParaRPr lang="en-US" dirty="0"/>
          </a:p>
        </p:txBody>
      </p:sp>
      <p:sp>
        <p:nvSpPr>
          <p:cNvPr id="5" name="Object 4"/>
          <p:cNvSpPr/>
          <p:nvPr/>
        </p:nvSpPr>
        <p:spPr>
          <a:xfrm>
            <a:off x="761811" y="2266978"/>
            <a:ext cx="5237440" cy="912386"/>
          </a:xfrm>
          <a:prstGeom prst="rect">
            <a:avLst/>
          </a:prstGeom>
          <a:noFill/>
        </p:spPr>
        <p:txBody>
          <a:bodyPr wrap="square" lIns="0" tIns="0" rIns="0" bIns="0" rtlCol="0" anchor="t"/>
          <a:lstStyle/>
          <a:p>
            <a:pPr algn="l">
              <a:lnSpc>
                <a:spcPts val="2396"/>
              </a:lnSpc>
              <a:spcBef>
                <a:spcPts val="750"/>
              </a:spcBef>
              <a:buNone/>
            </a:pPr>
            <a:r>
              <a:rPr lang="en-US" sz="1688" kern="0" spc="17" dirty="0">
                <a:solidFill>
                  <a:srgbClr val="FFFFFF">
                    <a:alpha val="80000"/>
                  </a:srgbClr>
                </a:solidFill>
                <a:latin typeface="Roboto" pitchFamily="34" charset="0"/>
                <a:ea typeface="Roboto" pitchFamily="34" charset="-122"/>
                <a:cs typeface="Roboto" pitchFamily="34" charset="-120"/>
              </a:rPr>
              <a:t>Drill stem and production tests revealed gas flow rates between 750 MCFPD to 1000 MCFPD from the Oswego Limestone.</a:t>
            </a:r>
            <a:endParaRPr lang="en-US" dirty="0"/>
          </a:p>
        </p:txBody>
      </p:sp>
      <p:sp>
        <p:nvSpPr>
          <p:cNvPr id="6" name="Object 5"/>
          <p:cNvSpPr/>
          <p:nvPr/>
        </p:nvSpPr>
        <p:spPr>
          <a:xfrm>
            <a:off x="6189702" y="1590277"/>
            <a:ext cx="5523119" cy="2109260"/>
          </a:xfrm>
          <a:prstGeom prst="rect">
            <a:avLst/>
          </a:prstGeom>
          <a:solidFill>
            <a:srgbClr val="0E6F94"/>
          </a:solidFill>
        </p:spPr>
        <p:txBody>
          <a:bodyPr/>
          <a:lstStyle/>
          <a:p>
            <a:endParaRPr lang="en-US"/>
          </a:p>
        </p:txBody>
      </p:sp>
      <p:sp>
        <p:nvSpPr>
          <p:cNvPr id="7" name="Object 6"/>
          <p:cNvSpPr/>
          <p:nvPr/>
        </p:nvSpPr>
        <p:spPr>
          <a:xfrm>
            <a:off x="6475381" y="1797692"/>
            <a:ext cx="5551687" cy="372275"/>
          </a:xfrm>
          <a:prstGeom prst="rect">
            <a:avLst/>
          </a:prstGeom>
          <a:noFill/>
        </p:spPr>
        <p:txBody>
          <a:bodyPr wrap="square" lIns="0" tIns="0" rIns="0" bIns="0" rtlCol="0" anchor="t"/>
          <a:lstStyle/>
          <a:p>
            <a:pPr algn="l">
              <a:lnSpc>
                <a:spcPts val="2933"/>
              </a:lnSpc>
              <a:buNone/>
            </a:pPr>
            <a:r>
              <a:rPr lang="en-US" sz="2295" kern="0" spc="23" dirty="0">
                <a:solidFill>
                  <a:srgbClr val="FFFFFF"/>
                </a:solidFill>
                <a:latin typeface="Roboto" pitchFamily="34" charset="0"/>
                <a:ea typeface="Roboto" pitchFamily="34" charset="-122"/>
                <a:cs typeface="Roboto" pitchFamily="34" charset="-120"/>
              </a:rPr>
              <a:t>Estimated Gas Reserves</a:t>
            </a:r>
            <a:endParaRPr lang="en-US" dirty="0"/>
          </a:p>
        </p:txBody>
      </p:sp>
      <p:sp>
        <p:nvSpPr>
          <p:cNvPr id="8" name="Object 7"/>
          <p:cNvSpPr/>
          <p:nvPr/>
        </p:nvSpPr>
        <p:spPr>
          <a:xfrm>
            <a:off x="6475382" y="2266978"/>
            <a:ext cx="5237440" cy="912386"/>
          </a:xfrm>
          <a:prstGeom prst="rect">
            <a:avLst/>
          </a:prstGeom>
          <a:noFill/>
        </p:spPr>
        <p:txBody>
          <a:bodyPr wrap="square" lIns="0" tIns="0" rIns="0" bIns="0" rtlCol="0" anchor="t"/>
          <a:lstStyle/>
          <a:p>
            <a:pPr algn="l">
              <a:lnSpc>
                <a:spcPts val="2396"/>
              </a:lnSpc>
              <a:spcBef>
                <a:spcPts val="750"/>
              </a:spcBef>
              <a:buNone/>
            </a:pPr>
            <a:r>
              <a:rPr lang="en-US" sz="1688" kern="0" spc="17" dirty="0">
                <a:solidFill>
                  <a:srgbClr val="FFFFFF">
                    <a:alpha val="80000"/>
                  </a:srgbClr>
                </a:solidFill>
                <a:latin typeface="Roboto" pitchFamily="34" charset="0"/>
                <a:ea typeface="Roboto" pitchFamily="34" charset="-122"/>
                <a:cs typeface="Roboto" pitchFamily="34" charset="-120"/>
              </a:rPr>
              <a:t>Volumetric calculations based on the mapped structure indicate approximately 1.3 BCF of gas reserves in place within the Oswego Limestone.</a:t>
            </a:r>
            <a:endParaRPr lang="en-US" dirty="0"/>
          </a:p>
        </p:txBody>
      </p:sp>
      <p:sp>
        <p:nvSpPr>
          <p:cNvPr id="9" name="Object 8"/>
          <p:cNvSpPr/>
          <p:nvPr/>
        </p:nvSpPr>
        <p:spPr>
          <a:xfrm>
            <a:off x="476131" y="3889990"/>
            <a:ext cx="5523119" cy="2109260"/>
          </a:xfrm>
          <a:prstGeom prst="rect">
            <a:avLst/>
          </a:prstGeom>
          <a:solidFill>
            <a:srgbClr val="0E6F94"/>
          </a:solidFill>
        </p:spPr>
        <p:txBody>
          <a:bodyPr/>
          <a:lstStyle/>
          <a:p>
            <a:endParaRPr lang="en-US"/>
          </a:p>
        </p:txBody>
      </p:sp>
      <p:sp>
        <p:nvSpPr>
          <p:cNvPr id="10" name="Object 9"/>
          <p:cNvSpPr/>
          <p:nvPr/>
        </p:nvSpPr>
        <p:spPr>
          <a:xfrm>
            <a:off x="761810" y="4097404"/>
            <a:ext cx="5551687" cy="372275"/>
          </a:xfrm>
          <a:prstGeom prst="rect">
            <a:avLst/>
          </a:prstGeom>
          <a:noFill/>
        </p:spPr>
        <p:txBody>
          <a:bodyPr wrap="square" lIns="0" tIns="0" rIns="0" bIns="0" rtlCol="0" anchor="t"/>
          <a:lstStyle/>
          <a:p>
            <a:pPr algn="l">
              <a:lnSpc>
                <a:spcPts val="2933"/>
              </a:lnSpc>
              <a:buNone/>
            </a:pPr>
            <a:r>
              <a:rPr lang="en-US" sz="2295" kern="0" spc="23" dirty="0">
                <a:solidFill>
                  <a:srgbClr val="FFFFFF"/>
                </a:solidFill>
                <a:latin typeface="Roboto" pitchFamily="34" charset="0"/>
                <a:ea typeface="Roboto" pitchFamily="34" charset="-122"/>
                <a:cs typeface="Roboto" pitchFamily="34" charset="-120"/>
              </a:rPr>
              <a:t>Reservoir Quality</a:t>
            </a:r>
            <a:endParaRPr lang="en-US" dirty="0"/>
          </a:p>
        </p:txBody>
      </p:sp>
      <p:sp>
        <p:nvSpPr>
          <p:cNvPr id="11" name="Object 10"/>
          <p:cNvSpPr/>
          <p:nvPr/>
        </p:nvSpPr>
        <p:spPr>
          <a:xfrm>
            <a:off x="761811" y="4566691"/>
            <a:ext cx="5237440" cy="912386"/>
          </a:xfrm>
          <a:prstGeom prst="rect">
            <a:avLst/>
          </a:prstGeom>
          <a:noFill/>
        </p:spPr>
        <p:txBody>
          <a:bodyPr wrap="square" lIns="0" tIns="0" rIns="0" bIns="0" rtlCol="0" anchor="t"/>
          <a:lstStyle/>
          <a:p>
            <a:pPr algn="l">
              <a:lnSpc>
                <a:spcPts val="2396"/>
              </a:lnSpc>
              <a:spcBef>
                <a:spcPts val="750"/>
              </a:spcBef>
              <a:buNone/>
            </a:pPr>
            <a:r>
              <a:rPr lang="en-US" sz="1688" kern="0" spc="17" dirty="0">
                <a:solidFill>
                  <a:srgbClr val="FFFFFF">
                    <a:alpha val="80000"/>
                  </a:srgbClr>
                </a:solidFill>
                <a:latin typeface="Roboto" pitchFamily="34" charset="0"/>
                <a:ea typeface="Roboto" pitchFamily="34" charset="-122"/>
                <a:cs typeface="Roboto" pitchFamily="34" charset="-120"/>
              </a:rPr>
              <a:t>The Oswego Limestone is a known productive reservoir with favorable porosity and permeability characteristics in the prospect area.</a:t>
            </a:r>
            <a:endParaRPr lang="en-US" dirty="0"/>
          </a:p>
        </p:txBody>
      </p:sp>
      <p:sp>
        <p:nvSpPr>
          <p:cNvPr id="12" name="Object 11"/>
          <p:cNvSpPr/>
          <p:nvPr/>
        </p:nvSpPr>
        <p:spPr>
          <a:xfrm>
            <a:off x="6189702" y="3889990"/>
            <a:ext cx="5523119" cy="2109260"/>
          </a:xfrm>
          <a:prstGeom prst="rect">
            <a:avLst/>
          </a:prstGeom>
          <a:solidFill>
            <a:srgbClr val="0E6F94"/>
          </a:solidFill>
        </p:spPr>
        <p:txBody>
          <a:bodyPr/>
          <a:lstStyle/>
          <a:p>
            <a:endParaRPr lang="en-US"/>
          </a:p>
        </p:txBody>
      </p:sp>
      <p:sp>
        <p:nvSpPr>
          <p:cNvPr id="13" name="Object 12"/>
          <p:cNvSpPr/>
          <p:nvPr/>
        </p:nvSpPr>
        <p:spPr>
          <a:xfrm>
            <a:off x="6475381" y="4097404"/>
            <a:ext cx="5551687" cy="372275"/>
          </a:xfrm>
          <a:prstGeom prst="rect">
            <a:avLst/>
          </a:prstGeom>
          <a:noFill/>
        </p:spPr>
        <p:txBody>
          <a:bodyPr wrap="square" lIns="0" tIns="0" rIns="0" bIns="0" rtlCol="0" anchor="t"/>
          <a:lstStyle/>
          <a:p>
            <a:pPr algn="l">
              <a:lnSpc>
                <a:spcPts val="2933"/>
              </a:lnSpc>
              <a:buNone/>
            </a:pPr>
            <a:r>
              <a:rPr lang="en-US" sz="2295" kern="0" spc="23" dirty="0">
                <a:solidFill>
                  <a:srgbClr val="FFFFFF"/>
                </a:solidFill>
                <a:latin typeface="Roboto" pitchFamily="34" charset="0"/>
                <a:ea typeface="Roboto" pitchFamily="34" charset="-122"/>
                <a:cs typeface="Roboto" pitchFamily="34" charset="-120"/>
              </a:rPr>
              <a:t>Development Potential</a:t>
            </a:r>
            <a:endParaRPr lang="en-US" dirty="0"/>
          </a:p>
        </p:txBody>
      </p:sp>
      <p:sp>
        <p:nvSpPr>
          <p:cNvPr id="14" name="Object 13"/>
          <p:cNvSpPr/>
          <p:nvPr/>
        </p:nvSpPr>
        <p:spPr>
          <a:xfrm>
            <a:off x="6475382" y="4566691"/>
            <a:ext cx="5237440" cy="1216515"/>
          </a:xfrm>
          <a:prstGeom prst="rect">
            <a:avLst/>
          </a:prstGeom>
          <a:noFill/>
        </p:spPr>
        <p:txBody>
          <a:bodyPr wrap="square" lIns="0" tIns="0" rIns="0" bIns="0" rtlCol="0" anchor="t"/>
          <a:lstStyle/>
          <a:p>
            <a:pPr algn="l">
              <a:lnSpc>
                <a:spcPts val="2396"/>
              </a:lnSpc>
              <a:spcBef>
                <a:spcPts val="750"/>
              </a:spcBef>
              <a:buNone/>
            </a:pPr>
            <a:r>
              <a:rPr lang="en-US" sz="1688" kern="0" spc="17" dirty="0">
                <a:solidFill>
                  <a:srgbClr val="FFFFFF">
                    <a:alpha val="80000"/>
                  </a:srgbClr>
                </a:solidFill>
                <a:latin typeface="Roboto" pitchFamily="34" charset="0"/>
                <a:ea typeface="Roboto" pitchFamily="34" charset="-122"/>
                <a:cs typeface="Roboto" pitchFamily="34" charset="-120"/>
              </a:rPr>
              <a:t>With the estimated reserves and demonstrated flow rates, the Oswego Limestone represents a viable target for development as part of a multi-zone completion strategy.</a:t>
            </a:r>
            <a:endParaRPr lang="en-US" dirty="0"/>
          </a:p>
        </p:txBody>
      </p:sp>
      <p:sp>
        <p:nvSpPr>
          <p:cNvPr id="15" name="Object 14"/>
          <p:cNvSpPr/>
          <p:nvPr/>
        </p:nvSpPr>
        <p:spPr>
          <a:xfrm>
            <a:off x="11865183" y="6493384"/>
            <a:ext cx="133317" cy="243273"/>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5F5F5"/>
        </a:solidFill>
        <a:effectLst/>
      </p:bgPr>
    </p:bg>
    <p:spTree>
      <p:nvGrpSpPr>
        <p:cNvPr id="1" name=""/>
        <p:cNvGrpSpPr/>
        <p:nvPr/>
      </p:nvGrpSpPr>
      <p:grpSpPr>
        <a:xfrm>
          <a:off x="0" y="0"/>
          <a:ext cx="0" cy="0"/>
          <a:chOff x="0" y="0"/>
          <a:chExt cx="0" cy="0"/>
        </a:xfrm>
      </p:grpSpPr>
      <p:sp>
        <p:nvSpPr>
          <p:cNvPr id="2" name="Object 1"/>
          <p:cNvSpPr/>
          <p:nvPr/>
        </p:nvSpPr>
        <p:spPr>
          <a:xfrm>
            <a:off x="0" y="381946"/>
            <a:ext cx="12188952" cy="540855"/>
          </a:xfrm>
          <a:prstGeom prst="rect">
            <a:avLst/>
          </a:prstGeom>
          <a:noFill/>
        </p:spPr>
        <p:txBody>
          <a:bodyPr wrap="square" lIns="0" tIns="0" rIns="0" bIns="0" rtlCol="0" anchor="t"/>
          <a:lstStyle/>
          <a:p>
            <a:pPr algn="ctr">
              <a:lnSpc>
                <a:spcPts val="4260"/>
              </a:lnSpc>
              <a:buNone/>
            </a:pPr>
            <a:r>
              <a:rPr lang="en-US" sz="3750" b="1" dirty="0">
                <a:solidFill>
                  <a:srgbClr val="000000"/>
                </a:solidFill>
                <a:latin typeface="Roboto" pitchFamily="34" charset="0"/>
                <a:ea typeface="Roboto" pitchFamily="34" charset="-122"/>
                <a:cs typeface="Roboto" pitchFamily="34" charset="-120"/>
              </a:rPr>
              <a:t>Skinner Sandstone</a:t>
            </a:r>
            <a:endParaRPr lang="en-US" dirty="0"/>
          </a:p>
        </p:txBody>
      </p:sp>
      <p:sp>
        <p:nvSpPr>
          <p:cNvPr id="3" name="Object 2"/>
          <p:cNvSpPr/>
          <p:nvPr/>
        </p:nvSpPr>
        <p:spPr>
          <a:xfrm>
            <a:off x="476131" y="1590277"/>
            <a:ext cx="5523119" cy="2109260"/>
          </a:xfrm>
          <a:prstGeom prst="rect">
            <a:avLst/>
          </a:prstGeom>
          <a:solidFill>
            <a:srgbClr val="0E6F94"/>
          </a:solidFill>
        </p:spPr>
        <p:txBody>
          <a:bodyPr/>
          <a:lstStyle/>
          <a:p>
            <a:endParaRPr lang="en-US"/>
          </a:p>
        </p:txBody>
      </p:sp>
      <p:sp>
        <p:nvSpPr>
          <p:cNvPr id="4" name="Object 3"/>
          <p:cNvSpPr/>
          <p:nvPr/>
        </p:nvSpPr>
        <p:spPr>
          <a:xfrm>
            <a:off x="761810" y="1806322"/>
            <a:ext cx="5551687" cy="330911"/>
          </a:xfrm>
          <a:prstGeom prst="rect">
            <a:avLst/>
          </a:prstGeom>
          <a:noFill/>
        </p:spPr>
        <p:txBody>
          <a:bodyPr wrap="square" lIns="0" tIns="0" rIns="0" bIns="0" rtlCol="0" anchor="t"/>
          <a:lstStyle/>
          <a:p>
            <a:pPr algn="l">
              <a:lnSpc>
                <a:spcPts val="2607"/>
              </a:lnSpc>
              <a:buNone/>
            </a:pPr>
            <a:r>
              <a:rPr lang="en-US" sz="2040" kern="0" spc="20" dirty="0">
                <a:solidFill>
                  <a:srgbClr val="FFFFFF"/>
                </a:solidFill>
                <a:latin typeface="Roboto" pitchFamily="34" charset="0"/>
                <a:ea typeface="Roboto" pitchFamily="34" charset="-122"/>
                <a:cs typeface="Roboto" pitchFamily="34" charset="-120"/>
              </a:rPr>
              <a:t>Well Test Results</a:t>
            </a:r>
            <a:endParaRPr lang="en-US" dirty="0"/>
          </a:p>
        </p:txBody>
      </p:sp>
      <p:sp>
        <p:nvSpPr>
          <p:cNvPr id="5" name="Object 4"/>
          <p:cNvSpPr/>
          <p:nvPr/>
        </p:nvSpPr>
        <p:spPr>
          <a:xfrm>
            <a:off x="761811" y="2223531"/>
            <a:ext cx="5237440" cy="811059"/>
          </a:xfrm>
          <a:prstGeom prst="rect">
            <a:avLst/>
          </a:prstGeom>
          <a:noFill/>
        </p:spPr>
        <p:txBody>
          <a:bodyPr wrap="square" lIns="0" tIns="0" rIns="0" bIns="0" rtlCol="0" anchor="t"/>
          <a:lstStyle/>
          <a:p>
            <a:pPr algn="l">
              <a:lnSpc>
                <a:spcPts val="2130"/>
              </a:lnSpc>
              <a:spcBef>
                <a:spcPts val="666"/>
              </a:spcBef>
              <a:buNone/>
            </a:pPr>
            <a:r>
              <a:rPr lang="en-US" sz="1500" kern="0" spc="15" dirty="0">
                <a:solidFill>
                  <a:srgbClr val="FFFFFF">
                    <a:alpha val="80000"/>
                  </a:srgbClr>
                </a:solidFill>
                <a:latin typeface="Roboto" pitchFamily="34" charset="0"/>
                <a:ea typeface="Roboto" pitchFamily="34" charset="-122"/>
                <a:cs typeface="Roboto" pitchFamily="34" charset="-120"/>
              </a:rPr>
              <a:t>Wells drilled in the Skinner Sandstone formation have been production tested, yielding flow rates between 500 MCFPD (thousand cubic feet per day) to 550 MCFPD.</a:t>
            </a:r>
            <a:endParaRPr lang="en-US" dirty="0"/>
          </a:p>
        </p:txBody>
      </p:sp>
      <p:sp>
        <p:nvSpPr>
          <p:cNvPr id="6" name="Object 5"/>
          <p:cNvSpPr/>
          <p:nvPr/>
        </p:nvSpPr>
        <p:spPr>
          <a:xfrm>
            <a:off x="6189702" y="1590277"/>
            <a:ext cx="5523119" cy="2109260"/>
          </a:xfrm>
          <a:prstGeom prst="rect">
            <a:avLst/>
          </a:prstGeom>
          <a:solidFill>
            <a:srgbClr val="0E6F94"/>
          </a:solidFill>
        </p:spPr>
        <p:txBody>
          <a:bodyPr/>
          <a:lstStyle/>
          <a:p>
            <a:endParaRPr lang="en-US"/>
          </a:p>
        </p:txBody>
      </p:sp>
      <p:sp>
        <p:nvSpPr>
          <p:cNvPr id="7" name="Object 6"/>
          <p:cNvSpPr/>
          <p:nvPr/>
        </p:nvSpPr>
        <p:spPr>
          <a:xfrm>
            <a:off x="6475381" y="1806322"/>
            <a:ext cx="5551687" cy="330911"/>
          </a:xfrm>
          <a:prstGeom prst="rect">
            <a:avLst/>
          </a:prstGeom>
          <a:noFill/>
        </p:spPr>
        <p:txBody>
          <a:bodyPr wrap="square" lIns="0" tIns="0" rIns="0" bIns="0" rtlCol="0" anchor="t"/>
          <a:lstStyle/>
          <a:p>
            <a:pPr algn="l">
              <a:lnSpc>
                <a:spcPts val="2607"/>
              </a:lnSpc>
              <a:buNone/>
            </a:pPr>
            <a:r>
              <a:rPr lang="en-US" sz="2040" kern="0" spc="20" dirty="0">
                <a:solidFill>
                  <a:srgbClr val="FFFFFF"/>
                </a:solidFill>
                <a:latin typeface="Roboto" pitchFamily="34" charset="0"/>
                <a:ea typeface="Roboto" pitchFamily="34" charset="-122"/>
                <a:cs typeface="Roboto" pitchFamily="34" charset="-120"/>
              </a:rPr>
              <a:t>Estimated Gas Reserves</a:t>
            </a:r>
            <a:endParaRPr lang="en-US" dirty="0"/>
          </a:p>
        </p:txBody>
      </p:sp>
      <p:sp>
        <p:nvSpPr>
          <p:cNvPr id="8" name="Object 7"/>
          <p:cNvSpPr/>
          <p:nvPr/>
        </p:nvSpPr>
        <p:spPr>
          <a:xfrm>
            <a:off x="6475382" y="2223531"/>
            <a:ext cx="5237440" cy="1081412"/>
          </a:xfrm>
          <a:prstGeom prst="rect">
            <a:avLst/>
          </a:prstGeom>
          <a:noFill/>
        </p:spPr>
        <p:txBody>
          <a:bodyPr wrap="square" lIns="0" tIns="0" rIns="0" bIns="0" rtlCol="0" anchor="t"/>
          <a:lstStyle/>
          <a:p>
            <a:pPr algn="l">
              <a:lnSpc>
                <a:spcPts val="2130"/>
              </a:lnSpc>
              <a:spcBef>
                <a:spcPts val="666"/>
              </a:spcBef>
              <a:buNone/>
            </a:pPr>
            <a:r>
              <a:rPr lang="en-US" sz="1500" kern="0" spc="15" dirty="0">
                <a:solidFill>
                  <a:srgbClr val="FFFFFF">
                    <a:alpha val="80000"/>
                  </a:srgbClr>
                </a:solidFill>
                <a:latin typeface="Roboto" pitchFamily="34" charset="0"/>
                <a:ea typeface="Roboto" pitchFamily="34" charset="-122"/>
                <a:cs typeface="Roboto" pitchFamily="34" charset="-120"/>
              </a:rPr>
              <a:t>Based on volumetric calculations and structural mapping, the estimated gas reserves in place within the Skinner Sandstone formation are approximately 1 BCF (billion cubic feet).</a:t>
            </a:r>
            <a:endParaRPr lang="en-US" dirty="0"/>
          </a:p>
        </p:txBody>
      </p:sp>
      <p:sp>
        <p:nvSpPr>
          <p:cNvPr id="9" name="Object 8"/>
          <p:cNvSpPr/>
          <p:nvPr/>
        </p:nvSpPr>
        <p:spPr>
          <a:xfrm>
            <a:off x="476131" y="3889990"/>
            <a:ext cx="5523119" cy="2109260"/>
          </a:xfrm>
          <a:prstGeom prst="rect">
            <a:avLst/>
          </a:prstGeom>
          <a:solidFill>
            <a:srgbClr val="0E6F94"/>
          </a:solidFill>
        </p:spPr>
        <p:txBody>
          <a:bodyPr/>
          <a:lstStyle/>
          <a:p>
            <a:endParaRPr lang="en-US"/>
          </a:p>
        </p:txBody>
      </p:sp>
      <p:sp>
        <p:nvSpPr>
          <p:cNvPr id="10" name="Object 9"/>
          <p:cNvSpPr/>
          <p:nvPr/>
        </p:nvSpPr>
        <p:spPr>
          <a:xfrm>
            <a:off x="761810" y="4106034"/>
            <a:ext cx="5551687" cy="330911"/>
          </a:xfrm>
          <a:prstGeom prst="rect">
            <a:avLst/>
          </a:prstGeom>
          <a:noFill/>
        </p:spPr>
        <p:txBody>
          <a:bodyPr wrap="square" lIns="0" tIns="0" rIns="0" bIns="0" rtlCol="0" anchor="t"/>
          <a:lstStyle/>
          <a:p>
            <a:pPr algn="l">
              <a:lnSpc>
                <a:spcPts val="2607"/>
              </a:lnSpc>
              <a:buNone/>
            </a:pPr>
            <a:r>
              <a:rPr lang="en-US" sz="2040" kern="0" spc="20" dirty="0">
                <a:solidFill>
                  <a:srgbClr val="FFFFFF"/>
                </a:solidFill>
                <a:latin typeface="Roboto" pitchFamily="34" charset="0"/>
                <a:ea typeface="Roboto" pitchFamily="34" charset="-122"/>
                <a:cs typeface="Roboto" pitchFamily="34" charset="-120"/>
              </a:rPr>
              <a:t>Formation Overview</a:t>
            </a:r>
            <a:endParaRPr lang="en-US" dirty="0"/>
          </a:p>
        </p:txBody>
      </p:sp>
      <p:sp>
        <p:nvSpPr>
          <p:cNvPr id="11" name="Object 10"/>
          <p:cNvSpPr/>
          <p:nvPr/>
        </p:nvSpPr>
        <p:spPr>
          <a:xfrm>
            <a:off x="761810" y="4523244"/>
            <a:ext cx="5237441" cy="1081412"/>
          </a:xfrm>
          <a:prstGeom prst="rect">
            <a:avLst/>
          </a:prstGeom>
          <a:noFill/>
        </p:spPr>
        <p:txBody>
          <a:bodyPr wrap="square" lIns="0" tIns="0" rIns="0" bIns="0" rtlCol="0" anchor="t"/>
          <a:lstStyle/>
          <a:p>
            <a:pPr algn="l">
              <a:lnSpc>
                <a:spcPts val="2130"/>
              </a:lnSpc>
              <a:spcBef>
                <a:spcPts val="666"/>
              </a:spcBef>
              <a:buNone/>
            </a:pPr>
            <a:r>
              <a:rPr lang="en-US" sz="1500" kern="0" spc="15" dirty="0">
                <a:solidFill>
                  <a:srgbClr val="FFFFFF">
                    <a:alpha val="80000"/>
                  </a:srgbClr>
                </a:solidFill>
                <a:latin typeface="Roboto" pitchFamily="34" charset="0"/>
                <a:ea typeface="Roboto" pitchFamily="34" charset="-122"/>
                <a:cs typeface="Roboto" pitchFamily="34" charset="-120"/>
              </a:rPr>
              <a:t>The Skinner Sandstone is a prolific gas-bearing formation that lies within the target area of the Barnes Burner prospect, presenting an attractive opportunity for gas production.</a:t>
            </a:r>
            <a:endParaRPr lang="en-US" dirty="0"/>
          </a:p>
        </p:txBody>
      </p:sp>
      <p:sp>
        <p:nvSpPr>
          <p:cNvPr id="12" name="Object 11"/>
          <p:cNvSpPr/>
          <p:nvPr/>
        </p:nvSpPr>
        <p:spPr>
          <a:xfrm>
            <a:off x="6189702" y="3889990"/>
            <a:ext cx="5523119" cy="2109260"/>
          </a:xfrm>
          <a:prstGeom prst="rect">
            <a:avLst/>
          </a:prstGeom>
          <a:solidFill>
            <a:srgbClr val="0E6F94"/>
          </a:solidFill>
        </p:spPr>
        <p:txBody>
          <a:bodyPr/>
          <a:lstStyle/>
          <a:p>
            <a:endParaRPr lang="en-US"/>
          </a:p>
        </p:txBody>
      </p:sp>
      <p:sp>
        <p:nvSpPr>
          <p:cNvPr id="13" name="Object 12"/>
          <p:cNvSpPr/>
          <p:nvPr/>
        </p:nvSpPr>
        <p:spPr>
          <a:xfrm>
            <a:off x="6475381" y="4106034"/>
            <a:ext cx="5551687" cy="330911"/>
          </a:xfrm>
          <a:prstGeom prst="rect">
            <a:avLst/>
          </a:prstGeom>
          <a:noFill/>
        </p:spPr>
        <p:txBody>
          <a:bodyPr wrap="square" lIns="0" tIns="0" rIns="0" bIns="0" rtlCol="0" anchor="t"/>
          <a:lstStyle/>
          <a:p>
            <a:pPr algn="l">
              <a:lnSpc>
                <a:spcPts val="2607"/>
              </a:lnSpc>
              <a:buNone/>
            </a:pPr>
            <a:r>
              <a:rPr lang="en-US" sz="2040" kern="0" spc="20" dirty="0">
                <a:solidFill>
                  <a:srgbClr val="FFFFFF"/>
                </a:solidFill>
                <a:latin typeface="Roboto" pitchFamily="34" charset="0"/>
                <a:ea typeface="Roboto" pitchFamily="34" charset="-122"/>
                <a:cs typeface="Roboto" pitchFamily="34" charset="-120"/>
              </a:rPr>
              <a:t>Development Potential</a:t>
            </a:r>
            <a:endParaRPr lang="en-US" dirty="0"/>
          </a:p>
        </p:txBody>
      </p:sp>
      <p:sp>
        <p:nvSpPr>
          <p:cNvPr id="14" name="Object 13"/>
          <p:cNvSpPr/>
          <p:nvPr/>
        </p:nvSpPr>
        <p:spPr>
          <a:xfrm>
            <a:off x="6475381" y="4523244"/>
            <a:ext cx="5237441" cy="1081412"/>
          </a:xfrm>
          <a:prstGeom prst="rect">
            <a:avLst/>
          </a:prstGeom>
          <a:noFill/>
        </p:spPr>
        <p:txBody>
          <a:bodyPr wrap="square" lIns="0" tIns="0" rIns="0" bIns="0" rtlCol="0" anchor="t"/>
          <a:lstStyle/>
          <a:p>
            <a:pPr algn="l">
              <a:lnSpc>
                <a:spcPts val="2130"/>
              </a:lnSpc>
              <a:spcBef>
                <a:spcPts val="666"/>
              </a:spcBef>
              <a:buNone/>
            </a:pPr>
            <a:r>
              <a:rPr lang="en-US" sz="1500" kern="0" spc="15" dirty="0">
                <a:solidFill>
                  <a:srgbClr val="FFFFFF">
                    <a:alpha val="80000"/>
                  </a:srgbClr>
                </a:solidFill>
                <a:latin typeface="Roboto" pitchFamily="34" charset="0"/>
                <a:ea typeface="Roboto" pitchFamily="34" charset="-122"/>
                <a:cs typeface="Roboto" pitchFamily="34" charset="-120"/>
              </a:rPr>
              <a:t>With the promising well test results and substantial estimated reserves, the Skinner Sandstone formation represents a compelling target for further development and production within the Barnes Burner prospect area.</a:t>
            </a:r>
            <a:endParaRPr lang="en-US" dirty="0"/>
          </a:p>
        </p:txBody>
      </p:sp>
      <p:sp>
        <p:nvSpPr>
          <p:cNvPr id="15" name="Object 14"/>
          <p:cNvSpPr/>
          <p:nvPr/>
        </p:nvSpPr>
        <p:spPr>
          <a:xfrm>
            <a:off x="11865183" y="6493384"/>
            <a:ext cx="133317" cy="243273"/>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381946"/>
            <a:ext cx="12188952" cy="540855"/>
          </a:xfrm>
          <a:prstGeom prst="rect">
            <a:avLst/>
          </a:prstGeom>
          <a:noFill/>
        </p:spPr>
        <p:txBody>
          <a:bodyPr wrap="square" lIns="0" tIns="0" rIns="0" bIns="0" rtlCol="0" anchor="t"/>
          <a:lstStyle/>
          <a:p>
            <a:pPr algn="ctr">
              <a:lnSpc>
                <a:spcPts val="4260"/>
              </a:lnSpc>
              <a:buNone/>
            </a:pPr>
            <a:r>
              <a:rPr lang="en-US" sz="3750" b="1" dirty="0">
                <a:solidFill>
                  <a:srgbClr val="000000"/>
                </a:solidFill>
                <a:latin typeface="Roboto" pitchFamily="34" charset="0"/>
                <a:ea typeface="Roboto" pitchFamily="34" charset="-122"/>
                <a:cs typeface="Roboto" pitchFamily="34" charset="-120"/>
              </a:rPr>
              <a:t>AFE and Economic Analysis</a:t>
            </a:r>
            <a:endParaRPr lang="en-US" dirty="0"/>
          </a:p>
        </p:txBody>
      </p:sp>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6131" y="1590277"/>
            <a:ext cx="11246213" cy="4428018"/>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6131" y="1590277"/>
            <a:ext cx="11236690" cy="4418495"/>
          </a:xfrm>
          <a:prstGeom prst="rect">
            <a:avLst/>
          </a:prstGeom>
        </p:spPr>
      </p:pic>
      <p:sp>
        <p:nvSpPr>
          <p:cNvPr id="5" name="Object 4"/>
          <p:cNvSpPr/>
          <p:nvPr/>
        </p:nvSpPr>
        <p:spPr>
          <a:xfrm>
            <a:off x="476131" y="1590277"/>
            <a:ext cx="5618345" cy="575083"/>
          </a:xfrm>
          <a:prstGeom prst="rect">
            <a:avLst/>
          </a:prstGeom>
          <a:noFill/>
        </p:spPr>
        <p:txBody>
          <a:bodyPr wrap="square" rtlCol="0" anchor="ctr">
            <a:normAutofit fontScale="85000" lnSpcReduction="20000"/>
          </a:bodyPr>
          <a:lstStyle/>
          <a:p>
            <a:pPr algn="ctr">
              <a:buNone/>
            </a:pPr>
            <a:r>
              <a:rPr lang="en-US" sz="2000" dirty="0">
                <a:solidFill>
                  <a:srgbClr val="FFFFFF"/>
                </a:solidFill>
                <a:latin typeface="Roboto Regular" pitchFamily="34" charset="0"/>
                <a:ea typeface="Roboto Regular" pitchFamily="34" charset="-122"/>
                <a:cs typeface="Roboto Regular" pitchFamily="34" charset="-120"/>
              </a:rPr>
              <a:t>Prospect Details</a:t>
            </a:r>
            <a:endParaRPr lang="en-US" dirty="0"/>
          </a:p>
        </p:txBody>
      </p:sp>
      <p:sp>
        <p:nvSpPr>
          <p:cNvPr id="6" name="Object 5"/>
          <p:cNvSpPr/>
          <p:nvPr/>
        </p:nvSpPr>
        <p:spPr>
          <a:xfrm>
            <a:off x="6094476" y="1590277"/>
            <a:ext cx="5618345" cy="575083"/>
          </a:xfrm>
          <a:prstGeom prst="rect">
            <a:avLst/>
          </a:prstGeom>
          <a:noFill/>
        </p:spPr>
        <p:txBody>
          <a:bodyPr wrap="square" rtlCol="0" anchor="ctr">
            <a:normAutofit fontScale="85000" lnSpcReduction="20000"/>
          </a:bodyPr>
          <a:lstStyle/>
          <a:p>
            <a:pPr algn="ctr">
              <a:buNone/>
            </a:pPr>
            <a:r>
              <a:rPr lang="en-US" sz="2000" dirty="0">
                <a:solidFill>
                  <a:srgbClr val="FFFFFF"/>
                </a:solidFill>
                <a:latin typeface="Roboto Regular" pitchFamily="34" charset="0"/>
                <a:ea typeface="Roboto Regular" pitchFamily="34" charset="-122"/>
                <a:cs typeface="Roboto Regular" pitchFamily="34" charset="-120"/>
              </a:rPr>
              <a:t>Value</a:t>
            </a:r>
            <a:endParaRPr lang="en-US" dirty="0"/>
          </a:p>
        </p:txBody>
      </p:sp>
      <p:sp>
        <p:nvSpPr>
          <p:cNvPr id="7" name="Object 6"/>
          <p:cNvSpPr/>
          <p:nvPr/>
        </p:nvSpPr>
        <p:spPr>
          <a:xfrm>
            <a:off x="476131" y="2165361"/>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Total Investment</a:t>
            </a:r>
            <a:endParaRPr lang="en-US" dirty="0"/>
          </a:p>
        </p:txBody>
      </p:sp>
      <p:sp>
        <p:nvSpPr>
          <p:cNvPr id="8" name="Object 7"/>
          <p:cNvSpPr/>
          <p:nvPr/>
        </p:nvSpPr>
        <p:spPr>
          <a:xfrm>
            <a:off x="6094476" y="2165361"/>
            <a:ext cx="5618345" cy="766778"/>
          </a:xfrm>
          <a:prstGeom prst="rect">
            <a:avLst/>
          </a:prstGeom>
          <a:noFill/>
        </p:spPr>
        <p:txBody>
          <a:bodyPr wrap="square" rtlCol="0" anchor="ctr">
            <a:normAutofit/>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$678960.00</a:t>
            </a:r>
            <a:endParaRPr lang="en-US" dirty="0"/>
          </a:p>
        </p:txBody>
      </p:sp>
      <p:sp>
        <p:nvSpPr>
          <p:cNvPr id="9" name="Object 8"/>
          <p:cNvSpPr/>
          <p:nvPr/>
        </p:nvSpPr>
        <p:spPr>
          <a:xfrm>
            <a:off x="476131" y="2932139"/>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Estimated Oil Reserves</a:t>
            </a:r>
            <a:endParaRPr lang="en-US" dirty="0"/>
          </a:p>
        </p:txBody>
      </p:sp>
      <p:sp>
        <p:nvSpPr>
          <p:cNvPr id="10" name="Object 9"/>
          <p:cNvSpPr/>
          <p:nvPr/>
        </p:nvSpPr>
        <p:spPr>
          <a:xfrm>
            <a:off x="6094476" y="2932139"/>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NA</a:t>
            </a:r>
            <a:endParaRPr lang="en-US" dirty="0"/>
          </a:p>
        </p:txBody>
      </p:sp>
      <p:sp>
        <p:nvSpPr>
          <p:cNvPr id="11" name="Object 10"/>
          <p:cNvSpPr/>
          <p:nvPr/>
        </p:nvSpPr>
        <p:spPr>
          <a:xfrm>
            <a:off x="476131" y="3698916"/>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Estimated Gas Reserves</a:t>
            </a:r>
            <a:endParaRPr lang="en-US" dirty="0"/>
          </a:p>
        </p:txBody>
      </p:sp>
      <p:sp>
        <p:nvSpPr>
          <p:cNvPr id="12" name="Object 11"/>
          <p:cNvSpPr/>
          <p:nvPr/>
        </p:nvSpPr>
        <p:spPr>
          <a:xfrm>
            <a:off x="6094476" y="3698916"/>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2,600,000 MCF</a:t>
            </a:r>
            <a:endParaRPr lang="en-US" dirty="0"/>
          </a:p>
        </p:txBody>
      </p:sp>
      <p:sp>
        <p:nvSpPr>
          <p:cNvPr id="13" name="Object 12"/>
          <p:cNvSpPr/>
          <p:nvPr/>
        </p:nvSpPr>
        <p:spPr>
          <a:xfrm>
            <a:off x="476131" y="4465694"/>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Estimated Total Net Revenue</a:t>
            </a:r>
            <a:endParaRPr lang="en-US" dirty="0"/>
          </a:p>
        </p:txBody>
      </p:sp>
      <p:sp>
        <p:nvSpPr>
          <p:cNvPr id="14" name="Object 13"/>
          <p:cNvSpPr/>
          <p:nvPr/>
        </p:nvSpPr>
        <p:spPr>
          <a:xfrm>
            <a:off x="6094476" y="4465694"/>
            <a:ext cx="5618345" cy="766778"/>
          </a:xfrm>
          <a:prstGeom prst="rect">
            <a:avLst/>
          </a:prstGeom>
          <a:noFill/>
        </p:spPr>
        <p:txBody>
          <a:bodyPr wrap="square" rtlCol="0" anchor="ctr">
            <a:normAutofit/>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$2630784.00</a:t>
            </a:r>
            <a:endParaRPr lang="en-US" dirty="0"/>
          </a:p>
        </p:txBody>
      </p:sp>
      <p:sp>
        <p:nvSpPr>
          <p:cNvPr id="15" name="Object 14"/>
          <p:cNvSpPr/>
          <p:nvPr/>
        </p:nvSpPr>
        <p:spPr>
          <a:xfrm>
            <a:off x="476131" y="5232472"/>
            <a:ext cx="5618345" cy="766778"/>
          </a:xfrm>
          <a:prstGeom prst="rect">
            <a:avLst/>
          </a:prstGeom>
          <a:noFill/>
        </p:spPr>
        <p:txBody>
          <a:bodyPr wrap="square" rtlCol="0" anchor="ctr">
            <a:normAutofit fontScale="85000" lnSpcReduction="20000"/>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ROI</a:t>
            </a:r>
            <a:endParaRPr lang="en-US" dirty="0"/>
          </a:p>
        </p:txBody>
      </p:sp>
      <p:sp>
        <p:nvSpPr>
          <p:cNvPr id="16" name="Object 15"/>
          <p:cNvSpPr/>
          <p:nvPr/>
        </p:nvSpPr>
        <p:spPr>
          <a:xfrm>
            <a:off x="6094476" y="5232472"/>
            <a:ext cx="5618345" cy="766778"/>
          </a:xfrm>
          <a:prstGeom prst="rect">
            <a:avLst/>
          </a:prstGeom>
          <a:noFill/>
        </p:spPr>
        <p:txBody>
          <a:bodyPr wrap="square" rtlCol="0" anchor="ctr">
            <a:normAutofit/>
          </a:bodyPr>
          <a:lstStyle/>
          <a:p>
            <a:pPr algn="ctr">
              <a:buNone/>
            </a:pPr>
            <a:r>
              <a:rPr lang="en-US" sz="2000" dirty="0">
                <a:solidFill>
                  <a:srgbClr val="000000"/>
                </a:solidFill>
                <a:latin typeface="Roboto Regular" pitchFamily="34" charset="0"/>
                <a:ea typeface="Roboto Regular" pitchFamily="34" charset="-122"/>
                <a:cs typeface="Roboto Regular" pitchFamily="34" charset="-120"/>
              </a:rPr>
              <a:t>287%</a:t>
            </a:r>
            <a:endParaRPr lang="en-US" dirty="0"/>
          </a:p>
        </p:txBody>
      </p:sp>
      <p:sp>
        <p:nvSpPr>
          <p:cNvPr id="17" name="Object 16"/>
          <p:cNvSpPr/>
          <p:nvPr/>
        </p:nvSpPr>
        <p:spPr>
          <a:xfrm>
            <a:off x="11865183" y="6493384"/>
            <a:ext cx="133317" cy="243273"/>
          </a:xfrm>
          <a:prstGeom prst="rect">
            <a:avLst/>
          </a:prstGeom>
          <a:noFill/>
        </p:spPr>
        <p:txBody>
          <a:bodyPr/>
          <a:lstStyle/>
          <a:p>
            <a:endParaRPr lang="en-US"/>
          </a:p>
        </p:txBody>
      </p:sp>
      <p:sp>
        <p:nvSpPr>
          <p:cNvPr id="25" name="Slide Number Placeholder 24"/>
          <p:cNvSpPr>
            <a:spLocks noGrp="1"/>
          </p:cNvSpPr>
          <p:nvPr>
            <p:ph type="sldNum" sz="quarter" idx="4294967295"/>
          </p:nvPr>
        </p:nvSpPr>
        <p:spPr>
          <a:xfrm>
            <a:off x="11826240" y="6515100"/>
            <a:ext cx="800000" cy="300000"/>
          </a:xfrm>
          <a:prstGeom prst="rect">
            <a:avLst/>
          </a:prstGeom>
          <a:extLst>
            <a:ext uri="{C572A759-6A51-4108-AA02-DFA0A04FC94B}">
              <ma14:wrappingTextBoxFlag xmlns="" xmlns:ma14="http://schemas.microsoft.com/office/mac/drawingml/2011/main" val="0"/>
            </a:ext>
          </a:extLst>
        </p:spPr>
        <p:txBody>
          <a:bodyPr/>
          <a:lstStyle>
            <a:lvl1pPr>
              <a:defRPr sz="1100"/>
            </a:lvl1pPr>
          </a:lstStyle>
          <a:p>
            <a:fld id="{F7021451-1387-4CA6-816F-3879F97B5CBC}"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TotalTime>
  <Words>1407</Words>
  <Application>Microsoft Office PowerPoint</Application>
  <PresentationFormat>Widescreen</PresentationFormat>
  <Paragraphs>189</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Roboto</vt:lpstr>
      <vt:lpstr>Roboto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Beautiful.ai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Drilling Prospects</dc:title>
  <dc:subject>2024 Drilling Prospects</dc:subject>
  <dc:creator>shea.pletcher@bachemicals.com</dc:creator>
  <cp:lastModifiedBy>Shea Pletcher</cp:lastModifiedBy>
  <cp:revision>3</cp:revision>
  <dcterms:created xsi:type="dcterms:W3CDTF">2024-05-13T20:16:52Z</dcterms:created>
  <dcterms:modified xsi:type="dcterms:W3CDTF">2024-08-26T14:44:06Z</dcterms:modified>
</cp:coreProperties>
</file>